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3" r:id="rId5"/>
    <p:sldId id="264" r:id="rId6"/>
    <p:sldId id="259" r:id="rId7"/>
    <p:sldId id="262" r:id="rId8"/>
    <p:sldId id="260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27AC5-333F-4B7A-ABE6-08934F57621B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EC25-0F86-491B-AE2C-E808659F2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4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EC25-0F86-491B-AE2C-E808659F2DD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736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C818-F97C-4C7B-BC73-AB28B0205209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AECB-30F7-4BD2-B82A-FFEC44AF2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53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C818-F97C-4C7B-BC73-AB28B0205209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AECB-30F7-4BD2-B82A-FFEC44AF2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20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C818-F97C-4C7B-BC73-AB28B0205209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AECB-30F7-4BD2-B82A-FFEC44AF2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15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C818-F97C-4C7B-BC73-AB28B0205209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AECB-30F7-4BD2-B82A-FFEC44AF2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5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C818-F97C-4C7B-BC73-AB28B0205209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AECB-30F7-4BD2-B82A-FFEC44AF2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89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C818-F97C-4C7B-BC73-AB28B0205209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AECB-30F7-4BD2-B82A-FFEC44AF2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8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C818-F97C-4C7B-BC73-AB28B0205209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AECB-30F7-4BD2-B82A-FFEC44AF2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927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C818-F97C-4C7B-BC73-AB28B0205209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AECB-30F7-4BD2-B82A-FFEC44AF2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88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C818-F97C-4C7B-BC73-AB28B0205209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AECB-30F7-4BD2-B82A-FFEC44AF2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74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C818-F97C-4C7B-BC73-AB28B0205209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AECB-30F7-4BD2-B82A-FFEC44AF2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C818-F97C-4C7B-BC73-AB28B0205209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AECB-30F7-4BD2-B82A-FFEC44AF2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04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2C818-F97C-4C7B-BC73-AB28B0205209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CAECB-30F7-4BD2-B82A-FFEC44AF2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37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Russia Quality Report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Исследование подходов к тестированию программного обеспечения в организациях Российской Федерации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61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185" y="1578950"/>
            <a:ext cx="9219629" cy="511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Бюджеты на тестирование и обеспечение качества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6720" y="2023872"/>
            <a:ext cx="445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развитие ИТ тратится в среднем 7%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" y="2560320"/>
            <a:ext cx="3925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высокий процент (более 10%) бюджета в ИТ – компании, работающие с конечными пользователями постоянно: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Банки и страхование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E-commerce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" y="4481762"/>
            <a:ext cx="3925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Минимальный процент (7% и менее) бюджета в ИТ – компании, работающие с конечными пользователями постоянно: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Банки и страхование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E-commerce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90571"/>
            <a:ext cx="4762500" cy="2124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9712" y="1690688"/>
            <a:ext cx="436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Затраты на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QA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QC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467" y="4248329"/>
            <a:ext cx="4930981" cy="260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Централизация управления тестированием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" y="2023872"/>
            <a:ext cx="445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Централизация управления тестированием – важная составляющая процессов реализации и внедрения.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" y="3224201"/>
            <a:ext cx="4450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– повышение уровня взаимодействия как внутри тестирования, так и между подразделениями (ИТ и Бизнес), для удовлетворения потребностей бизнеса.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785" y="2011168"/>
            <a:ext cx="3553015" cy="220139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467584" y="1703391"/>
            <a:ext cx="41513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независимых команд тестирования</a:t>
            </a:r>
            <a:endParaRPr lang="ru-RU" sz="1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719025"/>
            <a:ext cx="1533525" cy="27336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317" y="3819467"/>
            <a:ext cx="1909294" cy="272465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08128" y="5385739"/>
            <a:ext cx="4485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u="none" strike="noStrike" baseline="0" dirty="0" smtClean="0">
                <a:solidFill>
                  <a:srgbClr val="585757"/>
                </a:solidFill>
                <a:latin typeface="HeliosCondThin"/>
              </a:rPr>
              <a:t>Лидером по организации и поддержанию </a:t>
            </a:r>
            <a:r>
              <a:rPr lang="ru-RU" b="1" i="0" u="none" strike="noStrike" baseline="0" dirty="0" err="1" smtClean="0">
                <a:solidFill>
                  <a:srgbClr val="585757"/>
                </a:solidFill>
                <a:latin typeface="HeliosCondThin"/>
              </a:rPr>
              <a:t>TCoE</a:t>
            </a:r>
            <a:endParaRPr lang="ru-RU" b="1" i="0" u="none" strike="noStrike" baseline="0" dirty="0" smtClean="0">
              <a:solidFill>
                <a:srgbClr val="585757"/>
              </a:solidFill>
              <a:latin typeface="HeliosCondThin"/>
            </a:endParaRPr>
          </a:p>
          <a:p>
            <a:r>
              <a:rPr lang="ru-RU" b="1" i="0" u="none" strike="noStrike" baseline="0" dirty="0" smtClean="0">
                <a:solidFill>
                  <a:srgbClr val="585757"/>
                </a:solidFill>
                <a:latin typeface="HeliosCondThin"/>
              </a:rPr>
              <a:t>является банковский сектор (</a:t>
            </a:r>
            <a:r>
              <a:rPr lang="ru-RU" b="1" i="0" u="none" strike="noStrike" baseline="0" dirty="0" smtClean="0">
                <a:solidFill>
                  <a:srgbClr val="585757"/>
                </a:solidFill>
                <a:latin typeface="HelveticaCyr-Bold"/>
              </a:rPr>
              <a:t>43%</a:t>
            </a:r>
            <a:r>
              <a:rPr lang="ru-RU" b="1" i="0" u="none" strike="noStrike" baseline="0" dirty="0" smtClean="0">
                <a:solidFill>
                  <a:srgbClr val="585757"/>
                </a:solidFill>
                <a:latin typeface="HeliosCondThin"/>
              </a:rPr>
              <a:t>)!!!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999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Аутсорсинг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287" y="1907286"/>
            <a:ext cx="3884942" cy="266471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406624" y="1599509"/>
            <a:ext cx="41050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 к работе с внештатными сотрудниками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963168" y="1599509"/>
            <a:ext cx="44500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Аутсорсинг позволяет: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сокращать расходы на развитие и организацию  тестирования (Инфраструктура и ПО, процесс)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делать финансирование задач максимально прозрачным и стабильным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170" y="4572000"/>
            <a:ext cx="3707059" cy="22006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197" y="4439603"/>
            <a:ext cx="3878021" cy="197339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71276" y="4034290"/>
            <a:ext cx="47858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 взаимодействия с внештатными сотрудниками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5788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Подходы к тестированию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5216" y="2079343"/>
            <a:ext cx="4645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команды тестирования на ранних стадиях ЖЦПО позволяет обеспечивать качество внедряемого продукта, тем самым повышая его качество и сокращая затраты (финансовые и ресурсные)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313" y="2233232"/>
            <a:ext cx="6029325" cy="38957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711680" y="2079343"/>
            <a:ext cx="47135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Тестирование на разных этапах жизненного цикла ПО</a:t>
            </a:r>
            <a:endParaRPr lang="ru-RU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67" y="3962971"/>
            <a:ext cx="35242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Подходы к тестированию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0608" y="2006191"/>
            <a:ext cx="2925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выполняет тестирование ПО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49" y="2418969"/>
            <a:ext cx="6048375" cy="3409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7248" y="1780032"/>
            <a:ext cx="4998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качества кода на этапе разработки позволяет существенно сокращать сроки вывода продукта на рынок!!!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576" y="3268195"/>
            <a:ext cx="1956548" cy="153545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632432" y="3817872"/>
            <a:ext cx="1967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качества 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Кода не выполняется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395867" y="3774312"/>
            <a:ext cx="1845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качества 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кода выполняется</a:t>
            </a:r>
            <a:endParaRPr lang="ru-RU" sz="1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634" y="5301108"/>
            <a:ext cx="2614432" cy="138411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653746" y="5828919"/>
            <a:ext cx="1708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видны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Заказчику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583995" y="5926732"/>
            <a:ext cx="14695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Отчетности нет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3533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Подходы к тестированию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5300" y="2501646"/>
            <a:ext cx="45887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бизнеса, связанные со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своевременным 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качественным предоставлением услуг клиентам,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заставляют многие организации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пересматривать свой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тестирования и искать решения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зачастую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требующие внедрения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инновационных решений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методологий, тем самым создавая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хорошие предпосылки для дальнейшего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тестирования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458" y="2001774"/>
            <a:ext cx="65151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9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Программное обеспечение по тестированию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5300" y="2501646"/>
            <a:ext cx="4588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Лидеры среди ПО – мировые бренды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HP, IBM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270" y="2501646"/>
            <a:ext cx="5219700" cy="3667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8" y="3574924"/>
            <a:ext cx="1572768" cy="16464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081" y="5530596"/>
            <a:ext cx="1428750" cy="638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7272" y="4073307"/>
            <a:ext cx="3605594" cy="70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2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Тестовая инфраструктура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1690688"/>
            <a:ext cx="6048375" cy="2200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743" y="1921194"/>
            <a:ext cx="3775628" cy="21404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66304" y="1328928"/>
            <a:ext cx="4108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Соответствие мощности тестовой и промышленной среды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84" y="4552950"/>
            <a:ext cx="4619625" cy="2305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128" y="4245173"/>
            <a:ext cx="410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 развертывания тестовых сред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0058" y="4543425"/>
            <a:ext cx="5753100" cy="23145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60058" y="4259722"/>
            <a:ext cx="410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отвечает за тестовые среды?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63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Тестирование мобильных приложений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7680" y="1690688"/>
            <a:ext cx="41087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Тестирование мобильных приложений в основном актуально для Банков, Телекома и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e-commerce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34984"/>
            <a:ext cx="4085186" cy="23296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91" y="4970240"/>
            <a:ext cx="4333035" cy="15354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56703" y="1651171"/>
            <a:ext cx="479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причины, препятствующие тестированию мобильных приложений, это: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702" y="2297502"/>
            <a:ext cx="4790625" cy="17605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9549" y="4522764"/>
            <a:ext cx="5001768" cy="22784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60692" y="4039061"/>
            <a:ext cx="479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даже если тестирование есть, то возникают проблемы: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03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Краткая информация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Иван Мелехов</a:t>
            </a: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Тест-менеджер</a:t>
            </a: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Performance Lab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Skype: </a:t>
            </a:r>
            <a:r>
              <a:rPr lang="en-US" dirty="0" smtClean="0"/>
              <a:t>fatherivan1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Email: </a:t>
            </a:r>
            <a:r>
              <a:rPr lang="en-US" dirty="0" smtClean="0"/>
              <a:t>i.melehov@pflb.ru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887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Автоматизация тестирования мобильных приложений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7" y="2023133"/>
            <a:ext cx="4791456" cy="18597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624" y="4116983"/>
            <a:ext cx="4315968" cy="24423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875" y="2541170"/>
            <a:ext cx="4130421" cy="285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Подходы </a:t>
            </a:r>
            <a:r>
              <a:rPr lang="en-US" dirty="0" smtClean="0"/>
              <a:t>Agile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873568"/>
            <a:ext cx="65227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Подходы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применяют только 43% организаций.</a:t>
            </a:r>
          </a:p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Причины: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недостаточной квалификацией и профессиональной зрелостью IT сотрудников и IT руководителей для построения эффективного процесса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некорректным делегированием полномочий и обязанностей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на менеджеров среднего и низкого звеньев;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отсутствием реальной конкуренции на рынке разработки;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недостаточным доверием российского бизнеса к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методологиям, основанным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на верховенстве процессов и исчерпывающей документации, а на принципах приоритета взаимодействия между участниками проекта и выпуска работающего продукта.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356" y="2563558"/>
            <a:ext cx="49815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Подходы </a:t>
            </a:r>
            <a:r>
              <a:rPr lang="en-US" dirty="0" smtClean="0"/>
              <a:t>Agile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7680" y="1690688"/>
            <a:ext cx="4108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из основных принципов – все должны быть рядом!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" y="2213908"/>
            <a:ext cx="4703788" cy="24434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50" y="4931662"/>
            <a:ext cx="4578352" cy="19263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820" y="1903856"/>
            <a:ext cx="68770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4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Подходы </a:t>
            </a:r>
            <a:r>
              <a:rPr lang="en-US" dirty="0" smtClean="0"/>
              <a:t>Agile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425" y="1027906"/>
            <a:ext cx="6505575" cy="3771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7" y="2765298"/>
            <a:ext cx="4608576" cy="333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еще полезен отчет?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231041"/>
            <a:ext cx="6242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Отраслевой анализ: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Банки и страхование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Ритейл и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e-commerce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Телеком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Госсектор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514" y="1398080"/>
            <a:ext cx="6362700" cy="3143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2816" y="5251119"/>
            <a:ext cx="1157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узнать текущую ситуацию на Российском рынке, сделать выводы и наметить план развития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QC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439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3568" y="1836992"/>
            <a:ext cx="6461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России бюджет на </a:t>
            </a:r>
            <a:r>
              <a:rPr lang="en-US" dirty="0" smtClean="0"/>
              <a:t>QA </a:t>
            </a:r>
            <a:r>
              <a:rPr lang="ru-RU" dirty="0" smtClean="0"/>
              <a:t>и </a:t>
            </a:r>
            <a:r>
              <a:rPr lang="en-US" dirty="0" smtClean="0"/>
              <a:t>QC </a:t>
            </a:r>
            <a:r>
              <a:rPr lang="ru-RU" dirty="0" smtClean="0"/>
              <a:t>выделяется в 2-3 раза меньше, чем в среднем во всем мире.</a:t>
            </a:r>
          </a:p>
          <a:p>
            <a:r>
              <a:rPr lang="ru-RU" dirty="0" smtClean="0"/>
              <a:t>Причины: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Меньший </a:t>
            </a:r>
            <a:r>
              <a:rPr lang="ru-RU" dirty="0"/>
              <a:t>процент информатизации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 </a:t>
            </a:r>
            <a:r>
              <a:rPr lang="ru-RU" dirty="0"/>
              <a:t>все организации </a:t>
            </a:r>
            <a:r>
              <a:rPr lang="ru-RU" dirty="0" smtClean="0"/>
              <a:t>выделяют тестирование </a:t>
            </a:r>
            <a:r>
              <a:rPr lang="ru-RU" dirty="0"/>
              <a:t>и обеспечение </a:t>
            </a:r>
            <a:r>
              <a:rPr lang="ru-RU" dirty="0" smtClean="0"/>
              <a:t>качества в </a:t>
            </a:r>
            <a:r>
              <a:rPr lang="ru-RU" dirty="0"/>
              <a:t>отдельную статью бюджета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Большая часть организаций не измеряют соотношение тестирования и финансовых потерь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152" y="3268980"/>
            <a:ext cx="4181856" cy="30657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568" y="4937760"/>
            <a:ext cx="7059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Лидер в сегменте тестирования – Банковский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сектор!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17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5760" y="1690688"/>
            <a:ext cx="566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Внедрение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TCoE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мы не отстаем от мирового рынка!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3845307"/>
            <a:ext cx="4936998" cy="21987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39840" y="153698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Рынок тестирования мобильных</a:t>
            </a:r>
          </a:p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приложений ждет активный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рост!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513" y="3845307"/>
            <a:ext cx="3816287" cy="25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1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Главный вывод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14144" y="1914935"/>
            <a:ext cx="10277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Уровень зрелости процессов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QA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QC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в российских организация – Низкий!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Нам есть куда расти… 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018" y="3410220"/>
            <a:ext cx="4546854" cy="344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0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6400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Вопросы?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941" y="4565903"/>
            <a:ext cx="3238500" cy="73342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486941" y="4178592"/>
            <a:ext cx="3239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http://russiaqualityreport.com/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087" y="2330742"/>
            <a:ext cx="1771650" cy="18478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941" y="5299328"/>
            <a:ext cx="2092833" cy="90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5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827520" y="3187917"/>
            <a:ext cx="5279136" cy="26334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доклада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21408"/>
            <a:ext cx="6160008" cy="369998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Введение</a:t>
            </a:r>
          </a:p>
          <a:p>
            <a:r>
              <a:rPr lang="ru-RU" sz="3200" dirty="0" smtClean="0"/>
              <a:t>Методика проведения исследования</a:t>
            </a:r>
          </a:p>
          <a:p>
            <a:r>
              <a:rPr lang="ru-RU" sz="3200" dirty="0" smtClean="0"/>
              <a:t>Результаты</a:t>
            </a:r>
          </a:p>
          <a:p>
            <a:r>
              <a:rPr lang="ru-RU" sz="3200" dirty="0" smtClean="0"/>
              <a:t>Основные выводы</a:t>
            </a:r>
            <a:endParaRPr lang="en-US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98208" y="335049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Бюджеты в тестировании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Централизация управления тестированием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Аутсорсинг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Подходы к тестированию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Программное обеспечение для тестирования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Тестовая инфраструктура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Тестирование мобильных приложений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Agile</a:t>
            </a:r>
          </a:p>
        </p:txBody>
      </p:sp>
      <p:cxnSp>
        <p:nvCxnSpPr>
          <p:cNvPr id="13" name="Прямая со стрелкой 12"/>
          <p:cNvCxnSpPr>
            <a:endCxn id="9" idx="1"/>
          </p:cNvCxnSpPr>
          <p:nvPr/>
        </p:nvCxnSpPr>
        <p:spPr>
          <a:xfrm>
            <a:off x="3352800" y="3971398"/>
            <a:ext cx="3474720" cy="5332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80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756" y="2321242"/>
            <a:ext cx="49815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7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948" y="2357818"/>
            <a:ext cx="4981575" cy="3190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32" y="1690688"/>
            <a:ext cx="1587944" cy="22420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555" y="4173124"/>
            <a:ext cx="1719834" cy="24077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6891" y="1027906"/>
            <a:ext cx="1657350" cy="2009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1549" y="3843147"/>
            <a:ext cx="1752286" cy="2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2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786" y="1254544"/>
            <a:ext cx="3226476" cy="4561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78" y="5164956"/>
            <a:ext cx="4646486" cy="1019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878" y="1832384"/>
            <a:ext cx="36004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итоге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134" y="2573324"/>
            <a:ext cx="2042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180 Дней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230" y="4102291"/>
            <a:ext cx="3294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12 сотрудников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09160"/>
            <a:ext cx="5669280" cy="3162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134" y="3337807"/>
            <a:ext cx="3646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274 Организации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Методика проведения исследования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21" y="2036064"/>
            <a:ext cx="2524125" cy="198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7569" y="3931753"/>
            <a:ext cx="28835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Телефонное интервью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Электронное интервью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328" y="1662335"/>
            <a:ext cx="5371148" cy="47098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00004" y="1662335"/>
            <a:ext cx="2807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Охват: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Телеком\ИТ\Интернет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Банки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Ритейл 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Промышленность, 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</a:t>
            </a:r>
          </a:p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65609" y="5031470"/>
            <a:ext cx="2883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ИТ,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CIO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ИТ-директора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37067" y="4908360"/>
            <a:ext cx="3301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Руководители подразделений тестирования или разработки ПО</a:t>
            </a:r>
          </a:p>
        </p:txBody>
      </p:sp>
    </p:spTree>
    <p:extLst>
      <p:ext uri="{BB962C8B-B14F-4D97-AF65-F5344CB8AC3E}">
        <p14:creationId xmlns:p14="http://schemas.microsoft.com/office/powerpoint/2010/main" val="195270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Методика проведения исследования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50" y="1950720"/>
            <a:ext cx="6800850" cy="4495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30" y="2668029"/>
            <a:ext cx="4084320" cy="285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4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678</Words>
  <Application>Microsoft Office PowerPoint</Application>
  <PresentationFormat>Произвольный</PresentationFormat>
  <Paragraphs>131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Russia Quality Report</vt:lpstr>
      <vt:lpstr>Презентация PowerPoint</vt:lpstr>
      <vt:lpstr>План доклада</vt:lpstr>
      <vt:lpstr>Введение</vt:lpstr>
      <vt:lpstr>Введение</vt:lpstr>
      <vt:lpstr>Введение</vt:lpstr>
      <vt:lpstr>В итоге</vt:lpstr>
      <vt:lpstr>Методика проведения исследования</vt:lpstr>
      <vt:lpstr>Методика проведения исследования</vt:lpstr>
      <vt:lpstr>Результаты</vt:lpstr>
      <vt:lpstr>Бюджеты на тестирование и обеспечение качества</vt:lpstr>
      <vt:lpstr>Централизация управления тестированием</vt:lpstr>
      <vt:lpstr>Аутсорсинг</vt:lpstr>
      <vt:lpstr>Подходы к тестированию</vt:lpstr>
      <vt:lpstr>Подходы к тестированию</vt:lpstr>
      <vt:lpstr>Подходы к тестированию</vt:lpstr>
      <vt:lpstr>Программное обеспечение по тестированию</vt:lpstr>
      <vt:lpstr>Тестовая инфраструктура</vt:lpstr>
      <vt:lpstr>Тестирование мобильных приложений</vt:lpstr>
      <vt:lpstr>Автоматизация тестирования мобильных приложений</vt:lpstr>
      <vt:lpstr>Подходы Agile</vt:lpstr>
      <vt:lpstr>Подходы Agile</vt:lpstr>
      <vt:lpstr>Подходы Agile</vt:lpstr>
      <vt:lpstr>Чем еще полезен отчет?</vt:lpstr>
      <vt:lpstr>Выводы</vt:lpstr>
      <vt:lpstr>Выводы</vt:lpstr>
      <vt:lpstr>Главный вывод</vt:lpstr>
      <vt:lpstr>Спасибо за внимание</vt:lpstr>
    </vt:vector>
  </TitlesOfParts>
  <Company>ОАО "Мобильные ТелеСистемы"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 Quality Report</dc:title>
  <dc:creator>Мешков Александр Юрьевич</dc:creator>
  <cp:lastModifiedBy>Ivan.Melekhov</cp:lastModifiedBy>
  <cp:revision>22</cp:revision>
  <dcterms:created xsi:type="dcterms:W3CDTF">2015-10-02T09:42:23Z</dcterms:created>
  <dcterms:modified xsi:type="dcterms:W3CDTF">2015-10-05T15:15:39Z</dcterms:modified>
</cp:coreProperties>
</file>