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5"/>
    <p:sldMasterId id="2147483648" r:id="rId6"/>
    <p:sldMasterId id="2147483677" r:id="rId7"/>
  </p:sldMasterIdLst>
  <p:notesMasterIdLst>
    <p:notesMasterId r:id="rId27"/>
  </p:notesMasterIdLst>
  <p:sldIdLst>
    <p:sldId id="261" r:id="rId8"/>
    <p:sldId id="337" r:id="rId9"/>
    <p:sldId id="338" r:id="rId10"/>
    <p:sldId id="309" r:id="rId11"/>
    <p:sldId id="311" r:id="rId12"/>
    <p:sldId id="306" r:id="rId13"/>
    <p:sldId id="307" r:id="rId14"/>
    <p:sldId id="340" r:id="rId15"/>
    <p:sldId id="334" r:id="rId16"/>
    <p:sldId id="329" r:id="rId17"/>
    <p:sldId id="324" r:id="rId18"/>
    <p:sldId id="314" r:id="rId19"/>
    <p:sldId id="330" r:id="rId20"/>
    <p:sldId id="315" r:id="rId21"/>
    <p:sldId id="318" r:id="rId22"/>
    <p:sldId id="332" r:id="rId23"/>
    <p:sldId id="331" r:id="rId24"/>
    <p:sldId id="339" r:id="rId25"/>
    <p:sldId id="303" r:id="rId26"/>
  </p:sldIdLst>
  <p:sldSz cx="17345025" cy="9756775"/>
  <p:notesSz cx="6858000" cy="9144000"/>
  <p:defaultTextStyle>
    <a:defPPr>
      <a:defRPr lang="en-US"/>
    </a:defPPr>
    <a:lvl1pPr marL="0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74360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48719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323079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97439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71798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646158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420517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194877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39" userDrawn="1">
          <p15:clr>
            <a:srgbClr val="A4A3A4"/>
          </p15:clr>
        </p15:guide>
        <p15:guide id="2" pos="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3" autoAdjust="0"/>
    <p:restoredTop sz="88521" autoAdjust="0"/>
  </p:normalViewPr>
  <p:slideViewPr>
    <p:cSldViewPr snapToGrid="0" snapToObjects="1" showGuides="1">
      <p:cViewPr varScale="1">
        <p:scale>
          <a:sx n="69" d="100"/>
          <a:sy n="69" d="100"/>
        </p:scale>
        <p:origin x="-328" y="-120"/>
      </p:cViewPr>
      <p:guideLst>
        <p:guide orient="horz" pos="1639"/>
        <p:guide pos="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231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B3344-6DD7-4A35-83B7-ADB5E196E54D}" type="datetimeFigureOut">
              <a:rPr lang="ru-RU" smtClean="0"/>
              <a:t>04/04/16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6174A-63B6-4D05-9878-9B89ADE65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9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6174A-63B6-4D05-9878-9B89ADE657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6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6174A-63B6-4D05-9878-9B89ADE657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каждый пункт пример!!!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6174A-63B6-4D05-9878-9B89ADE6575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2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Отличие инспекции от</a:t>
            </a:r>
            <a:r>
              <a:rPr lang="ru-RU" baseline="0" dirty="0"/>
              <a:t> </a:t>
            </a:r>
            <a:r>
              <a:rPr lang="ru-RU" baseline="0" dirty="0" err="1"/>
              <a:t>ревью</a:t>
            </a:r>
            <a:r>
              <a:rPr lang="ru-RU" baseline="0" dirty="0"/>
              <a:t>. Следует разобраться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6174A-63B6-4D05-9878-9B89ADE6575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1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6174A-63B6-4D05-9878-9B89ADE6575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6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4005279" y="1719988"/>
            <a:ext cx="4646597" cy="34855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atin typeface="Helvetica Neue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12793922" y="4330732"/>
            <a:ext cx="3365353" cy="25244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atin typeface="Helvetica Neue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94467" y="1933371"/>
            <a:ext cx="12953209" cy="3659356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800" b="1" baseline="0">
                <a:latin typeface="Helvetica Neue"/>
                <a:cs typeface="Arial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94466" y="6089820"/>
            <a:ext cx="12953209" cy="73628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3200" b="0" baseline="0">
                <a:latin typeface="Helvetica Neue"/>
                <a:cs typeface="Arial"/>
              </a:defRPr>
            </a:lvl1pPr>
          </a:lstStyle>
          <a:p>
            <a:pPr lvl="0"/>
            <a:r>
              <a:rPr lang="ru-RU" dirty="0"/>
              <a:t>Имя автора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94465" y="6826108"/>
            <a:ext cx="12953209" cy="49709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2400" b="0" baseline="0">
                <a:latin typeface="Helvetica Neue"/>
                <a:cs typeface="Arial"/>
              </a:defRPr>
            </a:lvl1pPr>
          </a:lstStyle>
          <a:p>
            <a:pPr lvl="0"/>
            <a:r>
              <a:rPr lang="ru-RU" dirty="0"/>
              <a:t>Компания. Город, Страна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9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ухуровнев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272884" y="3798894"/>
            <a:ext cx="10558067" cy="4583717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20000"/>
              <a:defRPr sz="2000" b="1" baseline="0">
                <a:latin typeface="Arial"/>
                <a:cs typeface="Arial"/>
              </a:defRPr>
            </a:lvl1pPr>
            <a:lvl2pPr marL="719970" indent="-323986">
              <a:lnSpc>
                <a:spcPct val="120000"/>
              </a:lnSpc>
              <a:spcBef>
                <a:spcPts val="0"/>
              </a:spcBef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Первый элемент списка. Ряд важных предположений</a:t>
            </a:r>
          </a:p>
          <a:p>
            <a:pPr lvl="1"/>
            <a:r>
              <a:rPr lang="en-US" dirty="0"/>
              <a:t>П</a:t>
            </a:r>
            <a:r>
              <a:rPr lang="ru-RU" dirty="0"/>
              <a:t>ара слов об этом. Ряд вещей, о которых точно стоит сказать</a:t>
            </a:r>
            <a:endParaRPr lang="en-US" dirty="0"/>
          </a:p>
          <a:p>
            <a:pPr lvl="1"/>
            <a:r>
              <a:rPr lang="ru-RU" dirty="0"/>
              <a:t>Еще немного на этот счет. Не менее ключевые вещи</a:t>
            </a:r>
            <a:endParaRPr lang="en-US" dirty="0"/>
          </a:p>
          <a:p>
            <a:pPr lvl="0"/>
            <a:r>
              <a:rPr lang="ru-RU" dirty="0"/>
              <a:t>Второй момент, важный в не меньшей степени</a:t>
            </a:r>
          </a:p>
          <a:p>
            <a:pPr lvl="1"/>
            <a:r>
              <a:rPr lang="en-US" dirty="0"/>
              <a:t>П</a:t>
            </a:r>
            <a:r>
              <a:rPr lang="ru-RU" dirty="0"/>
              <a:t>ара слов об этом. Ряд вещей, о которых точно стоит сказать</a:t>
            </a:r>
            <a:endParaRPr lang="en-US" dirty="0"/>
          </a:p>
          <a:p>
            <a:pPr lvl="1"/>
            <a:r>
              <a:rPr lang="ru-RU" dirty="0"/>
              <a:t>Еще немного на этот счет. Не менее ключевые вещи</a:t>
            </a:r>
          </a:p>
          <a:p>
            <a:pPr lvl="1"/>
            <a:r>
              <a:rPr lang="ru-RU" dirty="0"/>
              <a:t>Несколько финальных предположений</a:t>
            </a:r>
          </a:p>
          <a:p>
            <a:pPr lvl="0"/>
            <a:r>
              <a:rPr lang="ru-RU" dirty="0"/>
              <a:t>Заключительный тезис. Результат</a:t>
            </a:r>
          </a:p>
          <a:p>
            <a:pPr lvl="1"/>
            <a:r>
              <a:rPr lang="en-US" dirty="0"/>
              <a:t>П</a:t>
            </a:r>
            <a:r>
              <a:rPr lang="ru-RU" dirty="0"/>
              <a:t>ара слов об этом. Ряд вещей, о которых точно стоит сказать</a:t>
            </a:r>
            <a:endParaRPr lang="en-US" dirty="0"/>
          </a:p>
          <a:p>
            <a:pPr lvl="1"/>
            <a:r>
              <a:rPr lang="ru-RU" dirty="0"/>
              <a:t>Еще немного на этот счет. Не менее ключевые вещи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4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72884" y="4641062"/>
            <a:ext cx="10558067" cy="3406321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ts val="32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  <a:p>
            <a:pPr lvl="0"/>
            <a:r>
              <a:rPr lang="ru-RU" dirty="0"/>
              <a:t>Несколько финализирующих положений, озвучивающих выводы и формирующих направления дальнейшего исследования проблемы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4625" y="1727815"/>
            <a:ext cx="13250503" cy="20599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 диной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8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17912" y="1717675"/>
            <a:ext cx="13228537" cy="179214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48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Очень объемный заголовок, ради длины которого пришлось уменьшить кегль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73776" y="4632997"/>
            <a:ext cx="10558067" cy="4095099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ts val="32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  <a:p>
            <a:pPr lvl="0"/>
            <a:r>
              <a:rPr lang="ru-RU" dirty="0"/>
              <a:t>Несколько финализирующих положений, озвучивающих выводы и формирующих направления дальнейшего исследования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16019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с карти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94721" y="3798888"/>
            <a:ext cx="10558067" cy="4915836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  <a:p>
            <a:pPr lvl="0"/>
            <a:r>
              <a:rPr lang="ru-RU" dirty="0"/>
              <a:t>Несколько финализирующих положений, озвучивающих выводы и формирующих направления дальнейшего исследования проблемы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4165376" y="1665344"/>
            <a:ext cx="3724652" cy="279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3527685" y="3595872"/>
            <a:ext cx="2750278" cy="20630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0597223" y="1511463"/>
            <a:ext cx="2255566" cy="16919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0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с картинкам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3141709" y="3685191"/>
            <a:ext cx="3724652" cy="279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1725006" y="1511463"/>
            <a:ext cx="2255566" cy="16919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94721" y="3798888"/>
            <a:ext cx="10558067" cy="4915836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  <a:p>
            <a:pPr lvl="0"/>
            <a:r>
              <a:rPr lang="ru-RU" dirty="0"/>
              <a:t>Несколько финализирующих положений, озвучивающих выводы и формирующих направления дальнейшего исследования проблемы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05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енький список с большой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768304" y="3054226"/>
            <a:ext cx="7788108" cy="58421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94723" y="3798888"/>
            <a:ext cx="5778534" cy="4915836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</a:t>
            </a:r>
          </a:p>
          <a:p>
            <a:pPr lvl="0"/>
            <a:r>
              <a:rPr lang="ru-RU" dirty="0"/>
              <a:t>Несколько финализирующих положений, 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6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91599" y="3798888"/>
            <a:ext cx="5852945" cy="4915836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</a:t>
            </a:r>
            <a:endParaRPr lang="en-US" dirty="0"/>
          </a:p>
          <a:p>
            <a:pPr lvl="0"/>
            <a:r>
              <a:rPr lang="ru-RU" dirty="0"/>
              <a:t>Второй тезис</a:t>
            </a:r>
            <a:endParaRPr lang="en-US" dirty="0"/>
          </a:p>
          <a:p>
            <a:pPr lvl="0"/>
            <a:r>
              <a:rPr lang="ru-RU" dirty="0"/>
              <a:t>Третий тезис или элемент списка или неожиданное умозаключение, </a:t>
            </a:r>
            <a:endParaRPr lang="en-US" dirty="0"/>
          </a:p>
          <a:p>
            <a:pPr lvl="0"/>
            <a:r>
              <a:rPr lang="ru-RU" dirty="0"/>
              <a:t>Четвертый тезис, озвучивающий выводы и формирующих направления дальнейшего исследования проблемы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325823" y="3798888"/>
            <a:ext cx="5852945" cy="4915836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Пятый тезис, очень важный</a:t>
            </a:r>
            <a:endParaRPr lang="en-US" dirty="0"/>
          </a:p>
          <a:p>
            <a:pPr lvl="0"/>
            <a:r>
              <a:rPr lang="en-US" dirty="0"/>
              <a:t>Ш</a:t>
            </a:r>
            <a:r>
              <a:rPr lang="ru-RU" dirty="0"/>
              <a:t>естой тезис</a:t>
            </a:r>
            <a:endParaRPr lang="en-US" dirty="0"/>
          </a:p>
          <a:p>
            <a:pPr lvl="0"/>
            <a:r>
              <a:rPr lang="ru-RU" dirty="0"/>
              <a:t>Вообще вряд ли тезис, но тоже элемент списка</a:t>
            </a:r>
            <a:endParaRPr lang="en-US" dirty="0"/>
          </a:p>
          <a:p>
            <a:pPr lvl="0"/>
            <a:r>
              <a:rPr lang="ru-RU" dirty="0"/>
              <a:t>Заключительное положение номер один</a:t>
            </a:r>
          </a:p>
          <a:p>
            <a:pPr lvl="0"/>
            <a:r>
              <a:rPr lang="ru-RU" dirty="0"/>
              <a:t>Заключительное положение номер два</a:t>
            </a:r>
          </a:p>
          <a:p>
            <a:pPr lvl="0"/>
            <a:r>
              <a:rPr lang="ru-RU" dirty="0"/>
              <a:t>Совсем финал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69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6"/>
          <p:cNvSpPr>
            <a:spLocks/>
          </p:cNvSpPr>
          <p:nvPr userDrawn="1"/>
        </p:nvSpPr>
        <p:spPr bwMode="auto">
          <a:xfrm>
            <a:off x="1942834" y="4533900"/>
            <a:ext cx="2111613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34" name="Rectangle 27"/>
          <p:cNvSpPr>
            <a:spLocks/>
          </p:cNvSpPr>
          <p:nvPr userDrawn="1"/>
        </p:nvSpPr>
        <p:spPr bwMode="auto">
          <a:xfrm>
            <a:off x="4159037" y="4533900"/>
            <a:ext cx="2314871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36" name="Rectangle 35"/>
          <p:cNvSpPr>
            <a:spLocks/>
          </p:cNvSpPr>
          <p:nvPr userDrawn="1"/>
        </p:nvSpPr>
        <p:spPr bwMode="auto">
          <a:xfrm>
            <a:off x="1174169" y="5575300"/>
            <a:ext cx="3695324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37" name="Rectangle 40"/>
          <p:cNvSpPr>
            <a:spLocks/>
          </p:cNvSpPr>
          <p:nvPr userDrawn="1"/>
        </p:nvSpPr>
        <p:spPr bwMode="auto">
          <a:xfrm>
            <a:off x="3485148" y="7035800"/>
            <a:ext cx="3695324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38" name="Line 44"/>
          <p:cNvSpPr>
            <a:spLocks noChangeShapeType="1"/>
          </p:cNvSpPr>
          <p:nvPr userDrawn="1"/>
        </p:nvSpPr>
        <p:spPr bwMode="auto">
          <a:xfrm>
            <a:off x="3004780" y="4660904"/>
            <a:ext cx="16296" cy="957263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39" name="Line 45"/>
          <p:cNvSpPr>
            <a:spLocks noChangeShapeType="1"/>
          </p:cNvSpPr>
          <p:nvPr userDrawn="1"/>
        </p:nvSpPr>
        <p:spPr bwMode="auto">
          <a:xfrm>
            <a:off x="5320701" y="4660900"/>
            <a:ext cx="0" cy="23876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41" name="Text Placeholder 54"/>
          <p:cNvSpPr>
            <a:spLocks noGrp="1"/>
          </p:cNvSpPr>
          <p:nvPr>
            <p:ph type="body" sz="quarter" idx="11" hasCustomPrompt="1"/>
          </p:nvPr>
        </p:nvSpPr>
        <p:spPr>
          <a:xfrm>
            <a:off x="1943227" y="3333612"/>
            <a:ext cx="2112047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Первый</a:t>
            </a:r>
          </a:p>
        </p:txBody>
      </p:sp>
      <p:sp>
        <p:nvSpPr>
          <p:cNvPr id="42" name="Text Placeholder 54"/>
          <p:cNvSpPr>
            <a:spLocks noGrp="1"/>
          </p:cNvSpPr>
          <p:nvPr>
            <p:ph type="body" sz="quarter" idx="12" hasCustomPrompt="1"/>
          </p:nvPr>
        </p:nvSpPr>
        <p:spPr>
          <a:xfrm>
            <a:off x="4264681" y="3333612"/>
            <a:ext cx="2112047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Вторая необходимая вещь</a:t>
            </a:r>
          </a:p>
        </p:txBody>
      </p:sp>
      <p:sp>
        <p:nvSpPr>
          <p:cNvPr id="43" name="Text Placeholder 54"/>
          <p:cNvSpPr>
            <a:spLocks noGrp="1"/>
          </p:cNvSpPr>
          <p:nvPr>
            <p:ph type="body" sz="quarter" idx="13" hasCustomPrompt="1"/>
          </p:nvPr>
        </p:nvSpPr>
        <p:spPr>
          <a:xfrm>
            <a:off x="1129000" y="5683020"/>
            <a:ext cx="374049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Несколько истин об этой вещи и что-то кроме этого</a:t>
            </a:r>
          </a:p>
        </p:txBody>
      </p:sp>
      <p:sp>
        <p:nvSpPr>
          <p:cNvPr id="46" name="Text Placehold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3485149" y="7127587"/>
            <a:ext cx="374049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Ряд тезисов и об этой вещи тоже</a:t>
            </a:r>
          </a:p>
        </p:txBody>
      </p:sp>
      <p:sp>
        <p:nvSpPr>
          <p:cNvPr id="47" name="Rectangle 26"/>
          <p:cNvSpPr>
            <a:spLocks/>
          </p:cNvSpPr>
          <p:nvPr userDrawn="1"/>
        </p:nvSpPr>
        <p:spPr bwMode="auto">
          <a:xfrm>
            <a:off x="6560422" y="4533900"/>
            <a:ext cx="2111613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48" name="Rectangle 27"/>
          <p:cNvSpPr>
            <a:spLocks/>
          </p:cNvSpPr>
          <p:nvPr userDrawn="1"/>
        </p:nvSpPr>
        <p:spPr bwMode="auto">
          <a:xfrm>
            <a:off x="8776625" y="4533900"/>
            <a:ext cx="2314871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49" name="Rectangle 35"/>
          <p:cNvSpPr>
            <a:spLocks/>
          </p:cNvSpPr>
          <p:nvPr userDrawn="1"/>
        </p:nvSpPr>
        <p:spPr bwMode="auto">
          <a:xfrm>
            <a:off x="5791757" y="5575300"/>
            <a:ext cx="3695324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50" name="Rectangle 40"/>
          <p:cNvSpPr>
            <a:spLocks/>
          </p:cNvSpPr>
          <p:nvPr userDrawn="1"/>
        </p:nvSpPr>
        <p:spPr bwMode="auto">
          <a:xfrm>
            <a:off x="8102737" y="7035800"/>
            <a:ext cx="3695324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51" name="Line 44"/>
          <p:cNvSpPr>
            <a:spLocks noChangeShapeType="1"/>
          </p:cNvSpPr>
          <p:nvPr userDrawn="1"/>
        </p:nvSpPr>
        <p:spPr bwMode="auto">
          <a:xfrm>
            <a:off x="7622369" y="4660904"/>
            <a:ext cx="16296" cy="957263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52" name="Line 45"/>
          <p:cNvSpPr>
            <a:spLocks noChangeShapeType="1"/>
          </p:cNvSpPr>
          <p:nvPr userDrawn="1"/>
        </p:nvSpPr>
        <p:spPr bwMode="auto">
          <a:xfrm>
            <a:off x="9938289" y="4660900"/>
            <a:ext cx="0" cy="23876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53" name="Text Placeholder 54"/>
          <p:cNvSpPr>
            <a:spLocks noGrp="1"/>
          </p:cNvSpPr>
          <p:nvPr>
            <p:ph type="body" sz="quarter" idx="15" hasCustomPrompt="1"/>
          </p:nvPr>
        </p:nvSpPr>
        <p:spPr>
          <a:xfrm>
            <a:off x="6560816" y="3333612"/>
            <a:ext cx="2112047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Тритий элемент</a:t>
            </a:r>
          </a:p>
        </p:txBody>
      </p:sp>
      <p:sp>
        <p:nvSpPr>
          <p:cNvPr id="54" name="Text Placeholder 54"/>
          <p:cNvSpPr>
            <a:spLocks noGrp="1"/>
          </p:cNvSpPr>
          <p:nvPr>
            <p:ph type="body" sz="quarter" idx="16" hasCustomPrompt="1"/>
          </p:nvPr>
        </p:nvSpPr>
        <p:spPr>
          <a:xfrm>
            <a:off x="8882269" y="3333612"/>
            <a:ext cx="2112047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Четвертая вещь</a:t>
            </a:r>
          </a:p>
        </p:txBody>
      </p:sp>
      <p:sp>
        <p:nvSpPr>
          <p:cNvPr id="79" name="Text Placeholder 54"/>
          <p:cNvSpPr>
            <a:spLocks noGrp="1"/>
          </p:cNvSpPr>
          <p:nvPr>
            <p:ph type="body" sz="quarter" idx="17" hasCustomPrompt="1"/>
          </p:nvPr>
        </p:nvSpPr>
        <p:spPr>
          <a:xfrm>
            <a:off x="5746588" y="5683020"/>
            <a:ext cx="374049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Несколько истин об этой вещи и что-то кроме этого</a:t>
            </a:r>
          </a:p>
        </p:txBody>
      </p:sp>
      <p:sp>
        <p:nvSpPr>
          <p:cNvPr id="80" name="Text Placeholder 54"/>
          <p:cNvSpPr>
            <a:spLocks noGrp="1"/>
          </p:cNvSpPr>
          <p:nvPr>
            <p:ph type="body" sz="quarter" idx="18" hasCustomPrompt="1"/>
          </p:nvPr>
        </p:nvSpPr>
        <p:spPr>
          <a:xfrm>
            <a:off x="8102737" y="7127587"/>
            <a:ext cx="374049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Ряд тезисов и об этой вещи тоже</a:t>
            </a:r>
          </a:p>
        </p:txBody>
      </p:sp>
      <p:sp>
        <p:nvSpPr>
          <p:cNvPr id="81" name="Rectangle 26"/>
          <p:cNvSpPr>
            <a:spLocks/>
          </p:cNvSpPr>
          <p:nvPr userDrawn="1"/>
        </p:nvSpPr>
        <p:spPr bwMode="auto">
          <a:xfrm>
            <a:off x="11160932" y="4533900"/>
            <a:ext cx="2111613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82" name="Rectangle 27"/>
          <p:cNvSpPr>
            <a:spLocks/>
          </p:cNvSpPr>
          <p:nvPr userDrawn="1"/>
        </p:nvSpPr>
        <p:spPr bwMode="auto">
          <a:xfrm>
            <a:off x="13377136" y="4533900"/>
            <a:ext cx="2314871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83" name="Rectangle 35"/>
          <p:cNvSpPr>
            <a:spLocks/>
          </p:cNvSpPr>
          <p:nvPr userDrawn="1"/>
        </p:nvSpPr>
        <p:spPr bwMode="auto">
          <a:xfrm>
            <a:off x="10392268" y="5575300"/>
            <a:ext cx="3695324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84" name="Rectangle 40"/>
          <p:cNvSpPr>
            <a:spLocks/>
          </p:cNvSpPr>
          <p:nvPr userDrawn="1"/>
        </p:nvSpPr>
        <p:spPr bwMode="auto">
          <a:xfrm>
            <a:off x="12703248" y="7035800"/>
            <a:ext cx="3695324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85" name="Line 44"/>
          <p:cNvSpPr>
            <a:spLocks noChangeShapeType="1"/>
          </p:cNvSpPr>
          <p:nvPr userDrawn="1"/>
        </p:nvSpPr>
        <p:spPr bwMode="auto">
          <a:xfrm>
            <a:off x="12222880" y="4660904"/>
            <a:ext cx="16296" cy="957263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86" name="Line 45"/>
          <p:cNvSpPr>
            <a:spLocks noChangeShapeType="1"/>
          </p:cNvSpPr>
          <p:nvPr userDrawn="1"/>
        </p:nvSpPr>
        <p:spPr bwMode="auto">
          <a:xfrm>
            <a:off x="14538800" y="4660900"/>
            <a:ext cx="0" cy="23876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87" name="Text Placeholder 54"/>
          <p:cNvSpPr>
            <a:spLocks noGrp="1"/>
          </p:cNvSpPr>
          <p:nvPr>
            <p:ph type="body" sz="quarter" idx="19" hasCustomPrompt="1"/>
          </p:nvPr>
        </p:nvSpPr>
        <p:spPr>
          <a:xfrm>
            <a:off x="11161327" y="3333612"/>
            <a:ext cx="2112047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Пятый</a:t>
            </a:r>
          </a:p>
        </p:txBody>
      </p:sp>
      <p:sp>
        <p:nvSpPr>
          <p:cNvPr id="88" name="Text Placeholder 54"/>
          <p:cNvSpPr>
            <a:spLocks noGrp="1"/>
          </p:cNvSpPr>
          <p:nvPr>
            <p:ph type="body" sz="quarter" idx="20" hasCustomPrompt="1"/>
          </p:nvPr>
        </p:nvSpPr>
        <p:spPr>
          <a:xfrm>
            <a:off x="13385598" y="3333612"/>
            <a:ext cx="2306407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Шестая необходимая вещь</a:t>
            </a:r>
          </a:p>
        </p:txBody>
      </p:sp>
      <p:sp>
        <p:nvSpPr>
          <p:cNvPr id="89" name="Text Placeholder 54"/>
          <p:cNvSpPr>
            <a:spLocks noGrp="1"/>
          </p:cNvSpPr>
          <p:nvPr>
            <p:ph type="body" sz="quarter" idx="21" hasCustomPrompt="1"/>
          </p:nvPr>
        </p:nvSpPr>
        <p:spPr>
          <a:xfrm>
            <a:off x="10347099" y="5683020"/>
            <a:ext cx="374049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Несколько истин об этой вещи и что-то кроме этого</a:t>
            </a:r>
          </a:p>
        </p:txBody>
      </p:sp>
      <p:sp>
        <p:nvSpPr>
          <p:cNvPr id="90" name="Text Placeholder 54"/>
          <p:cNvSpPr>
            <a:spLocks noGrp="1"/>
          </p:cNvSpPr>
          <p:nvPr>
            <p:ph type="body" sz="quarter" idx="22" hasCustomPrompt="1"/>
          </p:nvPr>
        </p:nvSpPr>
        <p:spPr>
          <a:xfrm>
            <a:off x="12703248" y="7127587"/>
            <a:ext cx="374049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Ряд тезисов и об этой вещи тоже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41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54"/>
          <p:cNvSpPr>
            <a:spLocks noGrp="1"/>
          </p:cNvSpPr>
          <p:nvPr>
            <p:ph type="body" sz="quarter" idx="11" hasCustomPrompt="1"/>
          </p:nvPr>
        </p:nvSpPr>
        <p:spPr>
          <a:xfrm>
            <a:off x="1722400" y="3776663"/>
            <a:ext cx="3967504" cy="2841512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</p:spPr>
        <p:txBody>
          <a:bodyPr vert="horz" lIns="360000" tIns="360000" rIns="360000" bIns="360000" anchor="ctr" anchorCtr="0"/>
          <a:lstStyle>
            <a:lvl1pPr marL="0" indent="0" algn="ctr">
              <a:buNone/>
              <a:defRPr sz="20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Исходные посылки, из которых все и следует</a:t>
            </a:r>
          </a:p>
        </p:txBody>
      </p:sp>
      <p:sp>
        <p:nvSpPr>
          <p:cNvPr id="40" name="Text Placeholder 54"/>
          <p:cNvSpPr>
            <a:spLocks noGrp="1"/>
          </p:cNvSpPr>
          <p:nvPr>
            <p:ph type="body" sz="quarter" idx="12" hasCustomPrompt="1"/>
          </p:nvPr>
        </p:nvSpPr>
        <p:spPr>
          <a:xfrm>
            <a:off x="6599862" y="3776663"/>
            <a:ext cx="3967504" cy="2841512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</p:spPr>
        <p:txBody>
          <a:bodyPr vert="horz" lIns="360000" tIns="360000" rIns="360000" bIns="360000" anchor="ctr" anchorCtr="0"/>
          <a:lstStyle>
            <a:lvl1pPr marL="0" indent="0" algn="ctr">
              <a:buNone/>
              <a:defRPr sz="20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Промежуточный результат</a:t>
            </a:r>
          </a:p>
        </p:txBody>
      </p:sp>
      <p:sp>
        <p:nvSpPr>
          <p:cNvPr id="44" name="Text Placeholder 54"/>
          <p:cNvSpPr>
            <a:spLocks noGrp="1"/>
          </p:cNvSpPr>
          <p:nvPr>
            <p:ph type="body" sz="quarter" idx="13" hasCustomPrompt="1"/>
          </p:nvPr>
        </p:nvSpPr>
        <p:spPr>
          <a:xfrm>
            <a:off x="11488247" y="3776663"/>
            <a:ext cx="3967504" cy="2841512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</p:spPr>
        <p:txBody>
          <a:bodyPr vert="horz" lIns="360000" tIns="360000" rIns="360000" bIns="360000" anchor="ctr" anchorCtr="0"/>
          <a:lstStyle>
            <a:lvl1pPr marL="0" indent="0" algn="ctr">
              <a:buNone/>
              <a:defRPr sz="20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Ну все, конец</a:t>
            </a:r>
          </a:p>
        </p:txBody>
      </p:sp>
      <p:sp>
        <p:nvSpPr>
          <p:cNvPr id="55" name="Line 45"/>
          <p:cNvSpPr>
            <a:spLocks noChangeShapeType="1"/>
          </p:cNvSpPr>
          <p:nvPr userDrawn="1"/>
        </p:nvSpPr>
        <p:spPr bwMode="auto">
          <a:xfrm>
            <a:off x="5689903" y="5172277"/>
            <a:ext cx="740664" cy="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Arial"/>
              <a:cs typeface="Arial"/>
            </a:endParaRPr>
          </a:p>
        </p:txBody>
      </p:sp>
      <p:sp>
        <p:nvSpPr>
          <p:cNvPr id="56" name="Line 45"/>
          <p:cNvSpPr>
            <a:spLocks noChangeShapeType="1"/>
          </p:cNvSpPr>
          <p:nvPr userDrawn="1"/>
        </p:nvSpPr>
        <p:spPr bwMode="auto">
          <a:xfrm>
            <a:off x="10567366" y="5172277"/>
            <a:ext cx="740664" cy="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Arial"/>
              <a:cs typeface="Arial"/>
            </a:endParaRPr>
          </a:p>
        </p:txBody>
      </p:sp>
      <p:sp>
        <p:nvSpPr>
          <p:cNvPr id="57" name="Line 45"/>
          <p:cNvSpPr>
            <a:spLocks noChangeShapeType="1"/>
          </p:cNvSpPr>
          <p:nvPr userDrawn="1"/>
        </p:nvSpPr>
        <p:spPr bwMode="auto">
          <a:xfrm flipH="1" flipV="1">
            <a:off x="8525585" y="6713423"/>
            <a:ext cx="0" cy="391299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Arial"/>
              <a:cs typeface="Arial"/>
            </a:endParaRP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373956" y="7104718"/>
            <a:ext cx="2303258" cy="1727758"/>
          </a:xfrm>
          <a:prstGeom prst="ellipse">
            <a:avLst/>
          </a:prstGeom>
          <a:noFill/>
          <a:ln>
            <a:solidFill>
              <a:schemeClr val="tx1"/>
            </a:solidFill>
            <a:prstDash val="dot"/>
          </a:ln>
        </p:spPr>
        <p:txBody>
          <a:bodyPr vert="horz" tIns="108000" bIns="108000" anchor="ctr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И это тоже важно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09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кей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2"/>
          <p:cNvSpPr>
            <a:spLocks noGrp="1" noChangeAspect="1"/>
          </p:cNvSpPr>
          <p:nvPr>
            <p:ph type="media" sz="quarter" idx="11" hasCustomPrompt="1"/>
          </p:nvPr>
        </p:nvSpPr>
        <p:spPr>
          <a:xfrm>
            <a:off x="1590159" y="2715446"/>
            <a:ext cx="14360317" cy="6015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54882" y="1610682"/>
            <a:ext cx="13289790" cy="66541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48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Название видеокейса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7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94467" y="1933371"/>
            <a:ext cx="12953209" cy="3659356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800" b="1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94466" y="6089820"/>
            <a:ext cx="12953209" cy="73628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3200" b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Имя автора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594465" y="6826108"/>
            <a:ext cx="12953209" cy="49709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2400" b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Компания. Город, Страна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92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ейс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61814" y="2912289"/>
            <a:ext cx="5459958" cy="6068215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20000"/>
              <a:defRPr sz="1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Первая истина о кейсе</a:t>
            </a:r>
            <a:endParaRPr lang="en-US" dirty="0"/>
          </a:p>
          <a:p>
            <a:pPr lvl="0"/>
            <a:r>
              <a:rPr lang="ru-RU" dirty="0"/>
              <a:t>Второй тезис</a:t>
            </a:r>
            <a:endParaRPr lang="en-US" dirty="0"/>
          </a:p>
          <a:p>
            <a:pPr lvl="0"/>
            <a:r>
              <a:rPr lang="ru-RU" dirty="0"/>
              <a:t>Третий тезис или элемент списка или неожиданное умозаключение, </a:t>
            </a:r>
            <a:endParaRPr lang="en-US" dirty="0"/>
          </a:p>
          <a:p>
            <a:pPr lvl="0"/>
            <a:r>
              <a:rPr lang="ru-RU" dirty="0"/>
              <a:t>Четвертый тезис, озвучивающий выводы и формирующих направления дальнейшего исследования проблемы</a:t>
            </a:r>
          </a:p>
          <a:p>
            <a:pPr lvl="0"/>
            <a:r>
              <a:rPr lang="ru-RU" dirty="0"/>
              <a:t>Продолжение рассуждения о кейсе с перечислением его заслуг и сильных сторон</a:t>
            </a:r>
          </a:p>
          <a:p>
            <a:pPr lvl="0"/>
            <a:r>
              <a:rPr lang="ru-RU" dirty="0"/>
              <a:t>Финальные рассуждения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608026" y="2912289"/>
            <a:ext cx="7729235" cy="6068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54882" y="1610682"/>
            <a:ext cx="13289790" cy="66541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48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Название кейса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73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 txBox="1">
            <a:spLocks/>
          </p:cNvSpPr>
          <p:nvPr userDrawn="1"/>
        </p:nvSpPr>
        <p:spPr>
          <a:xfrm>
            <a:off x="943174" y="569760"/>
            <a:ext cx="14031608" cy="181449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>
                <a:latin typeface="Arial"/>
                <a:cs typeface="Arial"/>
              </a:rPr>
              <a:t>План</a:t>
            </a:r>
            <a:endParaRPr lang="en-US" sz="8000" b="1" dirty="0">
              <a:latin typeface="Arial"/>
              <a:cs typeface="Arial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52" y="3056862"/>
            <a:ext cx="4247761" cy="5649532"/>
          </a:xfrm>
          <a:prstGeom prst="rect">
            <a:avLst/>
          </a:prstGeom>
        </p:spPr>
        <p:txBody>
          <a:bodyPr vert="horz"/>
          <a:lstStyle>
            <a:lvl1pPr marL="457181" indent="-457181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  <a:defRPr sz="2000" b="1" i="0" u="none" baseline="0">
                <a:latin typeface="Arial"/>
                <a:cs typeface="Arial"/>
              </a:defRPr>
            </a:lvl1pPr>
            <a:lvl2pPr marL="431982" indent="-215991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Раздел 1</a:t>
            </a:r>
          </a:p>
          <a:p>
            <a:pPr lvl="1"/>
            <a:r>
              <a:rPr lang="ru-RU" dirty="0"/>
              <a:t>Слайд 1</a:t>
            </a:r>
          </a:p>
          <a:p>
            <a:pPr lvl="1"/>
            <a:r>
              <a:rPr lang="ru-RU" dirty="0"/>
              <a:t>Следующий слайд</a:t>
            </a:r>
          </a:p>
          <a:p>
            <a:pPr lvl="1"/>
            <a:r>
              <a:rPr lang="en-US" dirty="0"/>
              <a:t>Е</a:t>
            </a:r>
            <a:r>
              <a:rPr lang="ru-RU" dirty="0"/>
              <a:t>ще один очередной слайд</a:t>
            </a:r>
          </a:p>
          <a:p>
            <a:pPr lvl="1"/>
            <a:r>
              <a:rPr lang="ru-RU" dirty="0"/>
              <a:t>Заключительный слайд</a:t>
            </a:r>
          </a:p>
          <a:p>
            <a:pPr lvl="0"/>
            <a:r>
              <a:rPr lang="ru-RU" dirty="0"/>
              <a:t>Раздел второй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9425" y="3053439"/>
            <a:ext cx="4247761" cy="5652955"/>
          </a:xfrm>
          <a:prstGeom prst="rect">
            <a:avLst/>
          </a:prstGeom>
        </p:spPr>
        <p:txBody>
          <a:bodyPr vert="horz"/>
          <a:lstStyle>
            <a:lvl1pPr marL="457181" indent="-457181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 startAt="3"/>
              <a:defRPr sz="2000" b="1" i="0" u="none" baseline="0">
                <a:latin typeface="Arial"/>
                <a:cs typeface="Arial"/>
              </a:defRPr>
            </a:lvl1pPr>
            <a:lvl2pPr marL="431982" indent="-215991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Третий раздел</a:t>
            </a:r>
          </a:p>
          <a:p>
            <a:pPr lvl="1"/>
            <a:r>
              <a:rPr lang="ru-RU" dirty="0"/>
              <a:t>Слайд 1</a:t>
            </a:r>
          </a:p>
          <a:p>
            <a:pPr lvl="1"/>
            <a:r>
              <a:rPr lang="ru-RU" dirty="0"/>
              <a:t>Слайд 2</a:t>
            </a:r>
          </a:p>
          <a:p>
            <a:pPr lvl="0"/>
            <a:r>
              <a:rPr lang="ru-RU" dirty="0"/>
              <a:t>Раздел номер четыре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  <a:p>
            <a:pPr lvl="1"/>
            <a:r>
              <a:rPr lang="ru-RU" dirty="0"/>
              <a:t>То, о чем безусловно стоило бы сказать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2004260" y="3052832"/>
            <a:ext cx="4247761" cy="5653562"/>
          </a:xfrm>
          <a:prstGeom prst="rect">
            <a:avLst/>
          </a:prstGeom>
        </p:spPr>
        <p:txBody>
          <a:bodyPr vert="horz"/>
          <a:lstStyle>
            <a:lvl1pPr marL="457181" indent="-457181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 startAt="5"/>
              <a:defRPr sz="2000" b="1" i="0" u="none" baseline="0">
                <a:latin typeface="Arial"/>
                <a:cs typeface="Arial"/>
              </a:defRPr>
            </a:lvl1pPr>
            <a:lvl2pPr marL="431982" indent="-215991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Раздел номер пять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  <a:p>
            <a:pPr lvl="1"/>
            <a:r>
              <a:rPr lang="ru-RU" dirty="0"/>
              <a:t>То, о чем безусловно стоило бы сказать</a:t>
            </a:r>
          </a:p>
          <a:p>
            <a:pPr lvl="0"/>
            <a:r>
              <a:rPr lang="ru-RU" dirty="0"/>
              <a:t>Финал. Выводы</a:t>
            </a:r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auto">
          <a:xfrm rot="5400000">
            <a:off x="-19051" y="2277083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14" name="Line 5"/>
          <p:cNvSpPr>
            <a:spLocks noChangeShapeType="1"/>
          </p:cNvSpPr>
          <p:nvPr userDrawn="1"/>
        </p:nvSpPr>
        <p:spPr bwMode="auto">
          <a:xfrm rot="16200000" flipH="1">
            <a:off x="8673349" y="-6307249"/>
            <a:ext cx="1" cy="17232152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16" name="AutoShape 6"/>
          <p:cNvSpPr>
            <a:spLocks/>
          </p:cNvSpPr>
          <p:nvPr userDrawn="1"/>
        </p:nvSpPr>
        <p:spPr bwMode="auto">
          <a:xfrm rot="16200000">
            <a:off x="17267187" y="2277083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334562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 txBox="1">
            <a:spLocks/>
          </p:cNvSpPr>
          <p:nvPr userDrawn="1"/>
        </p:nvSpPr>
        <p:spPr>
          <a:xfrm>
            <a:off x="943174" y="569760"/>
            <a:ext cx="14031608" cy="181449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>
                <a:latin typeface="Arial"/>
                <a:cs typeface="Arial"/>
              </a:rPr>
              <a:t>План</a:t>
            </a:r>
            <a:endParaRPr lang="en-US" sz="8000" b="1" dirty="0">
              <a:latin typeface="Arial"/>
              <a:cs typeface="Arial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52" y="3056862"/>
            <a:ext cx="4247761" cy="5649532"/>
          </a:xfrm>
          <a:prstGeom prst="rect">
            <a:avLst/>
          </a:prstGeom>
        </p:spPr>
        <p:txBody>
          <a:bodyPr vert="horz"/>
          <a:lstStyle>
            <a:lvl1pPr marL="457181" indent="-457181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  <a:defRPr sz="2000" b="1" i="0" u="none" baseline="0">
                <a:latin typeface="Arial"/>
                <a:cs typeface="Arial"/>
              </a:defRPr>
            </a:lvl1pPr>
            <a:lvl2pPr marL="431982" indent="-215991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Раздел 1</a:t>
            </a:r>
          </a:p>
          <a:p>
            <a:pPr lvl="1"/>
            <a:r>
              <a:rPr lang="ru-RU" dirty="0"/>
              <a:t>Слайд 1</a:t>
            </a:r>
          </a:p>
          <a:p>
            <a:pPr lvl="1"/>
            <a:r>
              <a:rPr lang="ru-RU" dirty="0"/>
              <a:t>Следующий слайд</a:t>
            </a:r>
          </a:p>
          <a:p>
            <a:pPr lvl="1"/>
            <a:r>
              <a:rPr lang="en-US" dirty="0"/>
              <a:t>Е</a:t>
            </a:r>
            <a:r>
              <a:rPr lang="ru-RU" dirty="0"/>
              <a:t>ще один очередной слайд</a:t>
            </a:r>
          </a:p>
          <a:p>
            <a:pPr lvl="1"/>
            <a:r>
              <a:rPr lang="ru-RU" dirty="0"/>
              <a:t>Заключительный слайд</a:t>
            </a:r>
          </a:p>
          <a:p>
            <a:pPr lvl="0"/>
            <a:r>
              <a:rPr lang="ru-RU" dirty="0"/>
              <a:t>Раздел второй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9425" y="3053439"/>
            <a:ext cx="4247761" cy="5652955"/>
          </a:xfrm>
          <a:prstGeom prst="rect">
            <a:avLst/>
          </a:prstGeom>
        </p:spPr>
        <p:txBody>
          <a:bodyPr vert="horz"/>
          <a:lstStyle>
            <a:lvl1pPr marL="457181" indent="-457181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 startAt="3"/>
              <a:defRPr sz="2000" b="1" i="0" u="none" baseline="0">
                <a:latin typeface="Arial"/>
                <a:cs typeface="Arial"/>
              </a:defRPr>
            </a:lvl1pPr>
            <a:lvl2pPr marL="431982" indent="-215991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Третий раздел</a:t>
            </a:r>
          </a:p>
          <a:p>
            <a:pPr lvl="1"/>
            <a:r>
              <a:rPr lang="ru-RU" dirty="0"/>
              <a:t>Слайд 1</a:t>
            </a:r>
          </a:p>
          <a:p>
            <a:pPr lvl="1"/>
            <a:r>
              <a:rPr lang="ru-RU" dirty="0"/>
              <a:t>Слайд 2</a:t>
            </a:r>
          </a:p>
          <a:p>
            <a:pPr lvl="0"/>
            <a:r>
              <a:rPr lang="ru-RU" dirty="0"/>
              <a:t>Раздел номер четыре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  <a:p>
            <a:pPr lvl="1"/>
            <a:r>
              <a:rPr lang="ru-RU" dirty="0"/>
              <a:t>То, о чем безусловно стоило бы сказать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2004260" y="3052832"/>
            <a:ext cx="4247761" cy="5653562"/>
          </a:xfrm>
          <a:prstGeom prst="rect">
            <a:avLst/>
          </a:prstGeom>
        </p:spPr>
        <p:txBody>
          <a:bodyPr vert="horz"/>
          <a:lstStyle>
            <a:lvl1pPr marL="457181" indent="-457181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 startAt="5"/>
              <a:defRPr sz="2000" b="1" i="0" u="none" baseline="0">
                <a:latin typeface="Arial"/>
                <a:cs typeface="Arial"/>
              </a:defRPr>
            </a:lvl1pPr>
            <a:lvl2pPr marL="431982" indent="-215991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Раздел номер пять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  <a:p>
            <a:pPr lvl="1"/>
            <a:r>
              <a:rPr lang="ru-RU" dirty="0"/>
              <a:t>То, о чем безусловно стоило бы сказать</a:t>
            </a:r>
          </a:p>
          <a:p>
            <a:pPr lvl="0"/>
            <a:r>
              <a:rPr lang="ru-RU" dirty="0"/>
              <a:t>Финал. Выводы</a:t>
            </a:r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auto">
          <a:xfrm rot="5400000">
            <a:off x="-19051" y="2277083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14" name="Line 5"/>
          <p:cNvSpPr>
            <a:spLocks noChangeShapeType="1"/>
          </p:cNvSpPr>
          <p:nvPr userDrawn="1"/>
        </p:nvSpPr>
        <p:spPr bwMode="auto">
          <a:xfrm rot="16200000" flipH="1">
            <a:off x="8673349" y="-6307249"/>
            <a:ext cx="1" cy="17232152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16" name="AutoShape 6"/>
          <p:cNvSpPr>
            <a:spLocks/>
          </p:cNvSpPr>
          <p:nvPr userDrawn="1"/>
        </p:nvSpPr>
        <p:spPr bwMode="auto">
          <a:xfrm rot="16200000">
            <a:off x="17267187" y="2277083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01638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без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589486" y="1947489"/>
            <a:ext cx="8550819" cy="5715389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80000"/>
              </a:lnSpc>
              <a:buFontTx/>
              <a:buNone/>
              <a:defRPr sz="9600" b="1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6200000" flipV="1">
            <a:off x="-297328" y="4516565"/>
            <a:ext cx="8532611" cy="1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7" name="AutoShape 6"/>
          <p:cNvSpPr>
            <a:spLocks/>
          </p:cNvSpPr>
          <p:nvPr userDrawn="1"/>
        </p:nvSpPr>
        <p:spPr bwMode="auto">
          <a:xfrm flipH="1">
            <a:off x="3912110" y="8782872"/>
            <a:ext cx="114939" cy="6693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8" name="AutoShape 6"/>
          <p:cNvSpPr>
            <a:spLocks/>
          </p:cNvSpPr>
          <p:nvPr userDrawn="1"/>
        </p:nvSpPr>
        <p:spPr bwMode="auto">
          <a:xfrm rot="10800000">
            <a:off x="3920026" y="186669"/>
            <a:ext cx="99200" cy="66872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11" name="Rectangle 12"/>
          <p:cNvSpPr>
            <a:spLocks/>
          </p:cNvSpPr>
          <p:nvPr userDrawn="1"/>
        </p:nvSpPr>
        <p:spPr bwMode="auto">
          <a:xfrm>
            <a:off x="346364" y="471055"/>
            <a:ext cx="3380509" cy="831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292100" indent="-292100" algn="l">
              <a:lnSpc>
                <a:spcPct val="114000"/>
              </a:lnSpc>
              <a:spcBef>
                <a:spcPts val="1100"/>
              </a:spcBef>
              <a:buFontTx/>
              <a:buAutoNum type="arabicPeriod"/>
              <a:defRPr/>
            </a:pPr>
            <a:r>
              <a:rPr lang="ru-RU" sz="1400" b="1" i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Проблема</a:t>
            </a:r>
            <a:endParaRPr lang="en-US" sz="1400" b="1" i="0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  <a:p>
            <a:pPr marL="292100" indent="-292100" algn="l">
              <a:lnSpc>
                <a:spcPct val="114000"/>
              </a:lnSpc>
              <a:spcBef>
                <a:spcPts val="1100"/>
              </a:spcBef>
              <a:buFontTx/>
              <a:buAutoNum type="arabicPeriod"/>
              <a:defRPr/>
            </a:pPr>
            <a:r>
              <a:rPr lang="ru-RU" sz="1400" b="1" i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Тестирование</a:t>
            </a:r>
            <a:r>
              <a:rPr lang="ru-RU" sz="1400" b="1" i="0" baseline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 </a:t>
            </a:r>
            <a:r>
              <a:rPr lang="en-US" sz="1400" b="1" i="0" baseline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digital-</a:t>
            </a:r>
            <a:r>
              <a:rPr lang="ru-RU" sz="1400" b="1" i="0" baseline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проектов</a:t>
            </a:r>
            <a:endParaRPr lang="en-US" sz="1400" b="1" i="0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Что такое тестирование</a:t>
            </a: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Специфика в </a:t>
            </a:r>
            <a:r>
              <a:rPr lang="en-US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digital</a:t>
            </a:r>
            <a:r>
              <a:rPr lang="en-US" sz="1400" baseline="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 production</a:t>
            </a:r>
            <a:endParaRPr lang="ru-RU" sz="1400" dirty="0">
              <a:solidFill>
                <a:schemeClr val="tx1"/>
              </a:solidFill>
              <a:latin typeface="HelveticaNeueCyr-Light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342900" indent="-342900" algn="l">
              <a:lnSpc>
                <a:spcPct val="114000"/>
              </a:lnSpc>
              <a:spcBef>
                <a:spcPts val="1100"/>
              </a:spcBef>
              <a:buFont typeface="+mj-lt"/>
              <a:buAutoNum type="arabicPeriod" startAt="3"/>
              <a:defRPr/>
            </a:pPr>
            <a:r>
              <a:rPr lang="ru-RU" sz="1400" b="1" i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Виды</a:t>
            </a:r>
            <a:r>
              <a:rPr lang="ru-RU" sz="1400" b="1" i="0" baseline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 тестирования</a:t>
            </a:r>
            <a:endParaRPr lang="en-US" sz="1400" b="1" i="0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Тестирование верстки</a:t>
            </a:r>
            <a:endParaRPr lang="en-US" sz="1400" dirty="0">
              <a:solidFill>
                <a:schemeClr val="tx1"/>
              </a:solidFill>
              <a:latin typeface="HelveticaNeueCyr-Light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Функциональное тестирование</a:t>
            </a: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Тестирование безопасности</a:t>
            </a:r>
            <a:endParaRPr lang="en-US" sz="1400" dirty="0">
              <a:solidFill>
                <a:schemeClr val="tx1"/>
              </a:solidFill>
              <a:latin typeface="HelveticaNeueCyr-Light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Тестирование производительности</a:t>
            </a:r>
          </a:p>
          <a:p>
            <a:pPr marL="342900" indent="-342900" algn="l">
              <a:lnSpc>
                <a:spcPct val="114000"/>
              </a:lnSpc>
              <a:spcBef>
                <a:spcPts val="1100"/>
              </a:spcBef>
              <a:buFont typeface="+mj-lt"/>
              <a:buAutoNum type="arabicPeriod" startAt="4"/>
              <a:defRPr/>
            </a:pPr>
            <a:r>
              <a:rPr lang="ru-RU" sz="14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Другое тестирование</a:t>
            </a:r>
            <a:endParaRPr lang="en-US" sz="1400" b="1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Объект тестирования</a:t>
            </a:r>
            <a:endParaRPr lang="en-US" sz="1400" dirty="0">
              <a:solidFill>
                <a:schemeClr val="tx1"/>
              </a:solidFill>
              <a:latin typeface="HelveticaNeueCyr-Light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 err="1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Юзабилити</a:t>
            </a:r>
            <a:r>
              <a:rPr lang="ru-RU" sz="1400" baseline="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 тестирование</a:t>
            </a: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baseline="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Тестирование требований</a:t>
            </a: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baseline="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Архитектура ПО</a:t>
            </a:r>
          </a:p>
          <a:p>
            <a:pPr marL="342900" indent="-342900" algn="l">
              <a:lnSpc>
                <a:spcPct val="114000"/>
              </a:lnSpc>
              <a:spcBef>
                <a:spcPts val="1100"/>
              </a:spcBef>
              <a:buFont typeface="+mj-lt"/>
              <a:buAutoNum type="arabicPeriod" startAt="5"/>
              <a:defRPr/>
            </a:pPr>
            <a:r>
              <a:rPr lang="ru-RU" sz="14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Инженер по тестированию</a:t>
            </a:r>
          </a:p>
          <a:p>
            <a:pPr marL="342900" indent="-342900" algn="l">
              <a:lnSpc>
                <a:spcPct val="114000"/>
              </a:lnSpc>
              <a:spcBef>
                <a:spcPts val="1100"/>
              </a:spcBef>
              <a:buFont typeface="+mj-lt"/>
              <a:buAutoNum type="arabicPeriod" startAt="5"/>
              <a:defRPr/>
            </a:pPr>
            <a:r>
              <a:rPr lang="ru-RU" sz="14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Качество</a:t>
            </a:r>
            <a:endParaRPr lang="en-US" sz="1400" b="1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Контроль качества</a:t>
            </a:r>
            <a:endParaRPr lang="en-US" sz="1400" dirty="0">
              <a:solidFill>
                <a:schemeClr val="tx1"/>
              </a:solidFill>
              <a:latin typeface="HelveticaNeueCyr-Light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Обеспечение качества</a:t>
            </a:r>
            <a:endParaRPr lang="ru-RU" sz="1400" baseline="0" dirty="0">
              <a:solidFill>
                <a:schemeClr val="tx1"/>
              </a:solidFill>
              <a:latin typeface="HelveticaNeueCyr-Light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baseline="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Управление качеством</a:t>
            </a: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baseline="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Качественный продукт</a:t>
            </a:r>
          </a:p>
          <a:p>
            <a:pPr marL="342900" indent="-342900" algn="l">
              <a:lnSpc>
                <a:spcPct val="114000"/>
              </a:lnSpc>
              <a:spcBef>
                <a:spcPts val="1100"/>
              </a:spcBef>
              <a:buFont typeface="+mj-lt"/>
              <a:buAutoNum type="arabicPeriod" startAt="7"/>
              <a:defRPr/>
            </a:pPr>
            <a:r>
              <a:rPr lang="ru-RU" sz="14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Выводы</a:t>
            </a:r>
            <a:endParaRPr lang="en-US" sz="1400" b="1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  <a:p>
            <a:pPr marL="247900" indent="0" algn="l">
              <a:lnSpc>
                <a:spcPct val="120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None/>
              <a:defRPr/>
            </a:pPr>
            <a:endParaRPr lang="ru-RU" sz="1400" b="1" baseline="0" dirty="0">
              <a:solidFill>
                <a:schemeClr val="tx1"/>
              </a:solidFill>
              <a:latin typeface="HelveticaNeueCyr-Light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5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342942" y="3082438"/>
            <a:ext cx="12797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0" baseline="0" dirty="0">
                <a:latin typeface="Helvetica Neue"/>
                <a:cs typeface="Arial"/>
              </a:rPr>
              <a:t>Спасибо!</a:t>
            </a:r>
            <a:endParaRPr lang="en-US" sz="9600" b="0" baseline="0" dirty="0">
              <a:latin typeface="Helvetica Neue"/>
              <a:cs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25606" y="5106432"/>
            <a:ext cx="6450419" cy="41442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None/>
              <a:defRPr sz="16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SmartHead</a:t>
            </a:r>
          </a:p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25606" y="5560941"/>
            <a:ext cx="6450419" cy="72188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None/>
              <a:defRPr sz="16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(8 843) 227-40-66</a:t>
            </a:r>
            <a:br>
              <a:rPr lang="en-US" dirty="0"/>
            </a:br>
            <a:r>
              <a:rPr lang="en-US" dirty="0"/>
              <a:t>info@smarthead.ru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5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42942" y="1947489"/>
            <a:ext cx="12797363" cy="5715389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80000"/>
              </a:lnSpc>
              <a:buFontTx/>
              <a:buNone/>
              <a:defRPr sz="9600" b="1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907702" y="5619433"/>
            <a:ext cx="3724652" cy="279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2217532" y="1519715"/>
            <a:ext cx="2750278" cy="20630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4012518" y="2817314"/>
            <a:ext cx="2255566" cy="16919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78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50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3504" y="522470"/>
            <a:ext cx="16018908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0">
                <a:latin typeface="Helvetica Neue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3504" y="2094779"/>
            <a:ext cx="16018908" cy="6311466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buSzPct val="120000"/>
              <a:defRPr sz="3200" baseline="0">
                <a:latin typeface="Helvetica Neue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  <a:p>
            <a:pPr lvl="0"/>
            <a:r>
              <a:rPr lang="ru-RU" dirty="0"/>
              <a:t>Несколько финализирующих положений, озвучивающих выводы и формирующих направления дальнейшего исследования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421808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17817" y="3798895"/>
            <a:ext cx="10799984" cy="3312747"/>
          </a:xfrm>
          <a:prstGeom prst="rect">
            <a:avLst/>
          </a:prstGeom>
        </p:spPr>
        <p:txBody>
          <a:bodyPr vert="horz" anchor="ctr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buSzPct val="120000"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</a:t>
            </a:r>
          </a:p>
          <a:p>
            <a:pPr lvl="0"/>
            <a:r>
              <a:rPr lang="ru-RU" dirty="0"/>
              <a:t>Третий тезис или элемент списка </a:t>
            </a:r>
          </a:p>
          <a:p>
            <a:pPr lvl="0"/>
            <a:r>
              <a:rPr lang="ru-RU" dirty="0"/>
              <a:t>Несколько финализирующих положений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7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20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3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17346611" cy="190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9576192"/>
            <a:ext cx="17346611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7" y="680505"/>
            <a:ext cx="2071071" cy="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4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</p:sldLayoutIdLst>
  <p:txStyles>
    <p:titleStyle>
      <a:lvl1pPr algn="ctr" defTabSz="457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8" algn="l" defTabSz="4571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4571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4" indent="-228591" algn="l" defTabSz="4571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4571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17346611" cy="190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9576192"/>
            <a:ext cx="17346611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3164115" y="9086555"/>
            <a:ext cx="12772572" cy="36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indent="0" algn="ctr">
              <a:lnSpc>
                <a:spcPct val="120000"/>
              </a:lnSpc>
              <a:spcBef>
                <a:spcPts val="1100"/>
              </a:spcBef>
              <a:buFontTx/>
              <a:buNone/>
              <a:defRPr/>
            </a:pPr>
            <a:r>
              <a:rPr lang="ru-RU" sz="1400" b="1" i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Управление</a:t>
            </a:r>
            <a:r>
              <a:rPr lang="ru-RU" sz="1400" b="1" i="0" baseline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 качеством проекта</a:t>
            </a:r>
            <a:endParaRPr lang="en-US" sz="1400" b="1" i="0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</p:txBody>
      </p:sp>
      <p:sp>
        <p:nvSpPr>
          <p:cNvPr id="26" name="AutoShape 4"/>
          <p:cNvSpPr>
            <a:spLocks/>
          </p:cNvSpPr>
          <p:nvPr userDrawn="1"/>
        </p:nvSpPr>
        <p:spPr bwMode="auto">
          <a:xfrm rot="5400000">
            <a:off x="-23894" y="8811738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27" name="Line 5"/>
          <p:cNvSpPr>
            <a:spLocks noChangeShapeType="1"/>
          </p:cNvSpPr>
          <p:nvPr userDrawn="1"/>
        </p:nvSpPr>
        <p:spPr bwMode="auto">
          <a:xfrm rot="16200000" flipH="1">
            <a:off x="8668506" y="227406"/>
            <a:ext cx="1" cy="17232152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28" name="AutoShape 6"/>
          <p:cNvSpPr>
            <a:spLocks/>
          </p:cNvSpPr>
          <p:nvPr userDrawn="1"/>
        </p:nvSpPr>
        <p:spPr bwMode="auto">
          <a:xfrm rot="16200000">
            <a:off x="17262344" y="8811738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69" y="9031394"/>
            <a:ext cx="1353093" cy="4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4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9" r:id="rId2"/>
    <p:sldLayoutId id="2147483676" r:id="rId3"/>
    <p:sldLayoutId id="2147483661" r:id="rId4"/>
    <p:sldLayoutId id="2147483663" r:id="rId5"/>
    <p:sldLayoutId id="2147483670" r:id="rId6"/>
    <p:sldLayoutId id="2147483674" r:id="rId7"/>
    <p:sldLayoutId id="2147483667" r:id="rId8"/>
    <p:sldLayoutId id="2147483649" r:id="rId9"/>
    <p:sldLayoutId id="2147483662" r:id="rId10"/>
    <p:sldLayoutId id="2147483656" r:id="rId11"/>
    <p:sldLayoutId id="2147483673" r:id="rId12"/>
    <p:sldLayoutId id="2147483666" r:id="rId13"/>
    <p:sldLayoutId id="2147483650" r:id="rId14"/>
    <p:sldLayoutId id="2147483668" r:id="rId15"/>
    <p:sldLayoutId id="2147483675" r:id="rId16"/>
    <p:sldLayoutId id="2147483664" r:id="rId17"/>
    <p:sldLayoutId id="2147483665" r:id="rId18"/>
  </p:sldLayoutIdLst>
  <p:txStyles>
    <p:titleStyle>
      <a:lvl1pPr algn="ctr" defTabSz="774327" rtl="0" eaLnBrk="1" latinLnBrk="0" hangingPunct="1">
        <a:spcBef>
          <a:spcPct val="0"/>
        </a:spcBef>
        <a:buNone/>
        <a:defRPr sz="7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0745" indent="-580745" algn="l" defTabSz="774327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58281" indent="-483955" algn="l" defTabSz="774327" rtl="0" eaLnBrk="1" latinLnBrk="0" hangingPunct="1">
        <a:spcBef>
          <a:spcPct val="20000"/>
        </a:spcBef>
        <a:buFont typeface="Arial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1935818" indent="-387164" algn="l" defTabSz="774327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10146" indent="-387164" algn="l" defTabSz="774327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84473" indent="-387164" algn="l" defTabSz="774327" rtl="0" eaLnBrk="1" latinLnBrk="0" hangingPunct="1">
        <a:spcBef>
          <a:spcPct val="20000"/>
        </a:spcBef>
        <a:buFont typeface="Arial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58801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33128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07455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581782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74327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654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22982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97310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71637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45964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20291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94619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17346611" cy="190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9576192"/>
            <a:ext cx="17346611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3178629" y="9086555"/>
            <a:ext cx="13106400" cy="31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indent="0" algn="ctr">
              <a:lnSpc>
                <a:spcPct val="120000"/>
              </a:lnSpc>
              <a:spcBef>
                <a:spcPts val="1100"/>
              </a:spcBef>
              <a:buFontTx/>
              <a:buNone/>
              <a:defRPr/>
            </a:pPr>
            <a:r>
              <a:rPr lang="ru-RU" sz="1400" b="1" i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Невидимый фронт или тестирование </a:t>
            </a:r>
            <a:r>
              <a:rPr lang="en-US" sz="1400" b="1" i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digital-</a:t>
            </a:r>
            <a:r>
              <a:rPr lang="ru-RU" sz="1400" b="1" i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проектов</a:t>
            </a:r>
            <a:endParaRPr lang="en-US" sz="1400" b="1" i="0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</p:txBody>
      </p:sp>
      <p:sp>
        <p:nvSpPr>
          <p:cNvPr id="26" name="AutoShape 4"/>
          <p:cNvSpPr>
            <a:spLocks/>
          </p:cNvSpPr>
          <p:nvPr userDrawn="1"/>
        </p:nvSpPr>
        <p:spPr bwMode="auto">
          <a:xfrm rot="5400000">
            <a:off x="-23894" y="8811738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27" name="Line 5"/>
          <p:cNvSpPr>
            <a:spLocks noChangeShapeType="1"/>
          </p:cNvSpPr>
          <p:nvPr userDrawn="1"/>
        </p:nvSpPr>
        <p:spPr bwMode="auto">
          <a:xfrm rot="16200000" flipH="1">
            <a:off x="8668506" y="227406"/>
            <a:ext cx="1" cy="17232152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28" name="AutoShape 6"/>
          <p:cNvSpPr>
            <a:spLocks/>
          </p:cNvSpPr>
          <p:nvPr userDrawn="1"/>
        </p:nvSpPr>
        <p:spPr bwMode="auto">
          <a:xfrm rot="16200000">
            <a:off x="17262344" y="8811738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28" y="9039707"/>
            <a:ext cx="1353093" cy="4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9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774327" rtl="0" eaLnBrk="1" latinLnBrk="0" hangingPunct="1">
        <a:spcBef>
          <a:spcPct val="0"/>
        </a:spcBef>
        <a:buNone/>
        <a:defRPr sz="7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0745" indent="-580745" algn="l" defTabSz="774327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58281" indent="-483955" algn="l" defTabSz="774327" rtl="0" eaLnBrk="1" latinLnBrk="0" hangingPunct="1">
        <a:spcBef>
          <a:spcPct val="20000"/>
        </a:spcBef>
        <a:buFont typeface="Arial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1935818" indent="-387164" algn="l" defTabSz="774327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10146" indent="-387164" algn="l" defTabSz="774327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84473" indent="-387164" algn="l" defTabSz="774327" rtl="0" eaLnBrk="1" latinLnBrk="0" hangingPunct="1">
        <a:spcBef>
          <a:spcPct val="20000"/>
        </a:spcBef>
        <a:buFont typeface="Arial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58801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33128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07455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581782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74327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654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22982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97310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71637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45964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20291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94619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594467" y="1933370"/>
            <a:ext cx="9613859" cy="518786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8000" b="0" dirty="0"/>
              <a:t>Управление качеством</a:t>
            </a:r>
            <a:br>
              <a:rPr lang="ru-RU" sz="8000" b="0" dirty="0"/>
            </a:br>
            <a:r>
              <a:rPr lang="ru-RU" sz="8000" b="0" dirty="0"/>
              <a:t>проекта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07306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Стоимость качества 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2"/>
          </p:nvPr>
        </p:nvSpPr>
        <p:spPr>
          <a:xfrm>
            <a:off x="603504" y="2161310"/>
            <a:ext cx="16018908" cy="4777250"/>
          </a:xfrm>
        </p:spPr>
        <p:txBody>
          <a:bodyPr numCol="2"/>
          <a:lstStyle/>
          <a:p>
            <a:pPr marL="0" indent="0">
              <a:buNone/>
            </a:pPr>
            <a:r>
              <a:rPr lang="ru-RU" b="1" dirty="0"/>
              <a:t>Стоимость соответствия</a:t>
            </a:r>
            <a:endParaRPr lang="ru-RU" sz="4800" b="1" dirty="0"/>
          </a:p>
          <a:p>
            <a:pPr fontAlgn="base"/>
            <a:r>
              <a:rPr lang="ru-RU" dirty="0"/>
              <a:t>Документирование процессов</a:t>
            </a:r>
          </a:p>
          <a:p>
            <a:pPr fontAlgn="base"/>
            <a:r>
              <a:rPr lang="ru-RU" dirty="0"/>
              <a:t>Обучение</a:t>
            </a:r>
          </a:p>
          <a:p>
            <a:pPr fontAlgn="base"/>
            <a:r>
              <a:rPr lang="ru-RU" dirty="0"/>
              <a:t>Аудиты</a:t>
            </a:r>
          </a:p>
          <a:p>
            <a:pPr fontAlgn="base"/>
            <a:r>
              <a:rPr lang="ru-RU" dirty="0"/>
              <a:t>Тестирование</a:t>
            </a:r>
          </a:p>
          <a:p>
            <a:pPr fontAlgn="base"/>
            <a:r>
              <a:rPr lang="ru-RU" dirty="0"/>
              <a:t>Инспекции</a:t>
            </a:r>
          </a:p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r>
              <a:rPr lang="ru-RU" b="1" dirty="0" smtClean="0"/>
              <a:t>Стоимость </a:t>
            </a:r>
            <a:r>
              <a:rPr lang="ru-RU" b="1" dirty="0"/>
              <a:t>несоответствия</a:t>
            </a:r>
            <a:endParaRPr lang="ru-RU" sz="4800" b="1" dirty="0"/>
          </a:p>
          <a:p>
            <a:pPr fontAlgn="base"/>
            <a:r>
              <a:rPr lang="ru-RU" dirty="0"/>
              <a:t>Доработка (</a:t>
            </a:r>
            <a:r>
              <a:rPr lang="ru-RU" dirty="0" err="1"/>
              <a:t>багфикс</a:t>
            </a:r>
            <a:r>
              <a:rPr lang="ru-RU" dirty="0"/>
              <a:t>)</a:t>
            </a:r>
          </a:p>
          <a:p>
            <a:pPr fontAlgn="base"/>
            <a:r>
              <a:rPr lang="ru-RU" dirty="0"/>
              <a:t>Отходы (прототипы, </a:t>
            </a:r>
            <a:r>
              <a:rPr lang="ru-RU" dirty="0" err="1"/>
              <a:t>рефакторинг</a:t>
            </a:r>
            <a:r>
              <a:rPr lang="ru-RU" dirty="0"/>
              <a:t>)</a:t>
            </a:r>
          </a:p>
          <a:p>
            <a:pPr fontAlgn="base"/>
            <a:r>
              <a:rPr lang="ru-RU" dirty="0" err="1"/>
              <a:t>Репутационные</a:t>
            </a:r>
            <a:r>
              <a:rPr lang="ru-RU" dirty="0"/>
              <a:t> издержки</a:t>
            </a:r>
          </a:p>
          <a:p>
            <a:pPr fontAlgn="base"/>
            <a:r>
              <a:rPr lang="ru-RU" dirty="0" smtClean="0"/>
              <a:t>Поддержка пользователей</a:t>
            </a:r>
            <a:endParaRPr lang="ru-RU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6539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План управления качеством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3504" y="2061323"/>
            <a:ext cx="16018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ru-RU" sz="4800" dirty="0" smtClean="0">
                <a:latin typeface="Helvetica Neue"/>
                <a:cs typeface="Helvetica Neue"/>
              </a:rPr>
              <a:t>План – это договоренность</a:t>
            </a:r>
          </a:p>
          <a:p>
            <a:pPr marL="685800" indent="-685800">
              <a:buFont typeface="Arial"/>
              <a:buChar char="•"/>
            </a:pPr>
            <a:endParaRPr lang="ru-RU" sz="4800" dirty="0" smtClean="0">
              <a:latin typeface="Helvetica Neue"/>
              <a:cs typeface="Helvetica Neue"/>
            </a:endParaRPr>
          </a:p>
          <a:p>
            <a:pPr marL="685800" indent="-685800">
              <a:buFont typeface="Arial"/>
              <a:buChar char="•"/>
            </a:pPr>
            <a:r>
              <a:rPr lang="ru-RU" sz="4800" dirty="0" smtClean="0">
                <a:latin typeface="Helvetica Neue"/>
                <a:cs typeface="Helvetica Neue"/>
              </a:rPr>
              <a:t>Устно или документ</a:t>
            </a:r>
          </a:p>
          <a:p>
            <a:pPr marL="685800" indent="-685800">
              <a:buFont typeface="Arial"/>
              <a:buChar char="•"/>
            </a:pPr>
            <a:endParaRPr lang="ru-RU" sz="4800" dirty="0" smtClean="0">
              <a:latin typeface="Helvetica Neue"/>
              <a:cs typeface="Helvetica Neue"/>
            </a:endParaRPr>
          </a:p>
          <a:p>
            <a:endParaRPr lang="en-US" sz="4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8817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6000" dirty="0"/>
              <a:t>Обеспечение качества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03504" y="2094779"/>
            <a:ext cx="7529114" cy="6311466"/>
          </a:xfrm>
        </p:spPr>
        <p:txBody>
          <a:bodyPr/>
          <a:lstStyle/>
          <a:p>
            <a:r>
              <a:rPr lang="ru-RU" dirty="0" smtClean="0"/>
              <a:t>Плановые систематические меры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Инструменты</a:t>
            </a:r>
            <a:r>
              <a:rPr lang="en-US" dirty="0"/>
              <a:t>:</a:t>
            </a:r>
            <a:endParaRPr lang="ru-RU" dirty="0"/>
          </a:p>
          <a:p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Аудит (пример чек листа)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Анализ процессов</a:t>
            </a:r>
          </a:p>
          <a:p>
            <a:pPr marL="0" indent="0">
              <a:buNone/>
            </a:pPr>
            <a:r>
              <a:rPr lang="ru-RU" dirty="0" smtClean="0"/>
              <a:t>(рассказать про диаграмму </a:t>
            </a:r>
            <a:r>
              <a:rPr lang="ru-RU" dirty="0" err="1" smtClean="0"/>
              <a:t>исикавы</a:t>
            </a:r>
            <a:r>
              <a:rPr lang="ru-RU" dirty="0" smtClean="0"/>
              <a:t> как метод выявления первопричин)</a:t>
            </a: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3" name="Изображение 2" descr="controlchart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46" y="1833136"/>
            <a:ext cx="8698866" cy="59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5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6000" dirty="0"/>
              <a:t>QA – </a:t>
            </a:r>
            <a:r>
              <a:rPr lang="ru-RU" sz="6000" dirty="0"/>
              <a:t>постоянный процесс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03504" y="2094779"/>
            <a:ext cx="7211569" cy="6311466"/>
          </a:xfrm>
        </p:spPr>
        <p:txBody>
          <a:bodyPr/>
          <a:lstStyle/>
          <a:p>
            <a:r>
              <a:rPr lang="ru-RU" dirty="0"/>
              <a:t>Цикл </a:t>
            </a:r>
            <a:r>
              <a:rPr lang="ru-RU" dirty="0" err="1" smtClean="0"/>
              <a:t>деминга</a:t>
            </a:r>
            <a:endParaRPr lang="ru-RU" dirty="0" smtClean="0"/>
          </a:p>
          <a:p>
            <a:r>
              <a:rPr lang="ru-RU" dirty="0" smtClean="0"/>
              <a:t>(изобразить схему и рассказать на примере ведения дефектов)</a:t>
            </a:r>
            <a:endParaRPr lang="ru-RU" dirty="0"/>
          </a:p>
        </p:txBody>
      </p:sp>
      <p:pic>
        <p:nvPicPr>
          <p:cNvPr id="4" name="Изображение 3" descr="1-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73" y="1833137"/>
            <a:ext cx="7608862" cy="66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8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6000" dirty="0"/>
              <a:t>Контроль качества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03504" y="2094779"/>
            <a:ext cx="6864096" cy="6311466"/>
          </a:xfrm>
        </p:spPr>
        <p:txBody>
          <a:bodyPr/>
          <a:lstStyle/>
          <a:p>
            <a:r>
              <a:rPr lang="ru-RU" sz="4800" dirty="0" err="1"/>
              <a:t>Мониторить</a:t>
            </a:r>
            <a:r>
              <a:rPr lang="ru-RU" sz="4800" dirty="0"/>
              <a:t> </a:t>
            </a:r>
            <a:r>
              <a:rPr lang="ru-RU" sz="4800" dirty="0" smtClean="0"/>
              <a:t>результаты </a:t>
            </a:r>
            <a:r>
              <a:rPr lang="ru-RU" sz="4800" dirty="0"/>
              <a:t>с целью определения их соответствия принятым требованиям</a:t>
            </a:r>
          </a:p>
          <a:p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06" y="1524000"/>
            <a:ext cx="9152338" cy="60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8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Инструменты контроля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03504" y="2094779"/>
            <a:ext cx="16018908" cy="8562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Инспекции</a:t>
            </a:r>
            <a:r>
              <a:rPr lang="ru-RU" dirty="0"/>
              <a:t>											тестирование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21" y="2951018"/>
            <a:ext cx="7985348" cy="5315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609" y="2951018"/>
            <a:ext cx="8522085" cy="4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48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Минусы подхода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План управления качеством может стать формальностью</a:t>
            </a:r>
          </a:p>
          <a:p>
            <a:endParaRPr lang="ru-RU" dirty="0"/>
          </a:p>
          <a:p>
            <a:r>
              <a:rPr lang="ru-RU" dirty="0"/>
              <a:t>Можно заиграться. Нельзя забывать о потребителе. Есть </a:t>
            </a:r>
            <a:r>
              <a:rPr lang="ru-RU" dirty="0" smtClean="0"/>
              <a:t>вероятн</a:t>
            </a:r>
            <a:r>
              <a:rPr lang="ru-RU" dirty="0"/>
              <a:t>о</a:t>
            </a:r>
            <a:r>
              <a:rPr lang="ru-RU" dirty="0" smtClean="0"/>
              <a:t>сть </a:t>
            </a:r>
            <a:r>
              <a:rPr lang="ru-RU" dirty="0"/>
              <a:t>сделать бесполезный, но качественный продукт.</a:t>
            </a:r>
          </a:p>
          <a:p>
            <a:endParaRPr lang="ru-RU" dirty="0"/>
          </a:p>
          <a:p>
            <a:r>
              <a:rPr lang="ru-RU" dirty="0"/>
              <a:t>Стандарты могут дублировать друг друга и быть громоздкими и запутанными</a:t>
            </a:r>
          </a:p>
          <a:p>
            <a:endParaRPr lang="ru-RU" dirty="0"/>
          </a:p>
          <a:p>
            <a:r>
              <a:rPr lang="ru-RU" dirty="0"/>
              <a:t>Длительное получение результата, так как планирование и совершенствование процессов всегда основано на предыдущем опыте</a:t>
            </a:r>
          </a:p>
          <a:p>
            <a:endParaRPr lang="ru-RU" dirty="0"/>
          </a:p>
          <a:p>
            <a:r>
              <a:rPr lang="ru-RU" dirty="0"/>
              <a:t>Скептическое отношение к управлению качеством со стороны проектных команд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868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Плюсы подхода из книжки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Уменьшение числа доработок за счет выявления дефектов на ранних этапах и предупреждающих </a:t>
            </a:r>
            <a:r>
              <a:rPr lang="ru-RU" dirty="0" smtClean="0"/>
              <a:t>действий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Увеличение производительности за счет планирования и постоянного совершенствования </a:t>
            </a:r>
            <a:r>
              <a:rPr lang="ru-RU" dirty="0" smtClean="0"/>
              <a:t>процессов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Уменьшение затрат за счет внедрения только тех практик, которые уменьшают стоимость </a:t>
            </a:r>
            <a:r>
              <a:rPr lang="ru-RU" dirty="0" smtClean="0"/>
              <a:t>качества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Решения принимаются на основе измеримых </a:t>
            </a:r>
            <a:r>
              <a:rPr lang="ru-RU" dirty="0" smtClean="0"/>
              <a:t>фактов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11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Чего удалось достичь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Больше года использования подхода</a:t>
            </a:r>
          </a:p>
          <a:p>
            <a:r>
              <a:rPr lang="ru-RU" dirty="0" smtClean="0"/>
              <a:t>Появилась база знаний проектной деятельности</a:t>
            </a:r>
          </a:p>
          <a:p>
            <a:r>
              <a:rPr lang="ru-RU" dirty="0"/>
              <a:t>Стало ясно, что увеличивает, а что уменьшает стоимость </a:t>
            </a:r>
            <a:r>
              <a:rPr lang="ru-RU" dirty="0" smtClean="0"/>
              <a:t>качества</a:t>
            </a:r>
          </a:p>
          <a:p>
            <a:r>
              <a:rPr lang="ru-RU" dirty="0" smtClean="0"/>
              <a:t>Процесс стал более унифицированным, новые сотрудники адаптируются быстрее</a:t>
            </a:r>
          </a:p>
          <a:p>
            <a:r>
              <a:rPr lang="ru-RU" dirty="0" smtClean="0"/>
              <a:t>Коммуникаци</a:t>
            </a:r>
            <a:r>
              <a:rPr lang="ru-RU" dirty="0" smtClean="0"/>
              <a:t>я на проекте стала управляемой и занимает меньше времени</a:t>
            </a:r>
          </a:p>
          <a:p>
            <a:r>
              <a:rPr lang="ru-RU" dirty="0" smtClean="0"/>
              <a:t>Процесс управления проектом стал прозрачнее для всех участников</a:t>
            </a:r>
          </a:p>
          <a:p>
            <a:r>
              <a:rPr lang="ru-RU" dirty="0" smtClean="0"/>
              <a:t>Не могу сказать о росте производительности, потому что ее пока никто не считал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966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13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О </a:t>
            </a:r>
            <a:r>
              <a:rPr lang="ru-RU" dirty="0" smtClean="0"/>
              <a:t>себе и компании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3 года в тестировании</a:t>
            </a:r>
          </a:p>
          <a:p>
            <a:r>
              <a:rPr lang="ru-RU" dirty="0" smtClean="0"/>
              <a:t>В компании </a:t>
            </a:r>
            <a:r>
              <a:rPr lang="en-US" dirty="0" smtClean="0"/>
              <a:t>~ </a:t>
            </a:r>
            <a:r>
              <a:rPr lang="ru-RU" dirty="0" smtClean="0"/>
              <a:t>30 человек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0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План доклада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Обсудим:</a:t>
            </a:r>
            <a:endParaRPr lang="ru-RU" dirty="0" smtClean="0"/>
          </a:p>
          <a:p>
            <a:r>
              <a:rPr lang="ru-RU" dirty="0" smtClean="0"/>
              <a:t>Качество</a:t>
            </a:r>
          </a:p>
          <a:p>
            <a:r>
              <a:rPr lang="ru-RU" dirty="0" smtClean="0"/>
              <a:t>Требования к проекту</a:t>
            </a:r>
          </a:p>
          <a:p>
            <a:r>
              <a:rPr lang="ru-RU" dirty="0" smtClean="0"/>
              <a:t>Управление качеством на примерах</a:t>
            </a:r>
          </a:p>
          <a:p>
            <a:r>
              <a:rPr lang="ru-RU" dirty="0" smtClean="0"/>
              <a:t>Плюсы и минусы подхода</a:t>
            </a:r>
          </a:p>
          <a:p>
            <a:endParaRPr lang="ru-RU" dirty="0"/>
          </a:p>
          <a:p>
            <a:r>
              <a:rPr lang="ru-RU" dirty="0" smtClean="0"/>
              <a:t>Не будем говорить:</a:t>
            </a:r>
          </a:p>
          <a:p>
            <a:r>
              <a:rPr lang="ru-RU" dirty="0" smtClean="0"/>
              <a:t>О применимости подхода для разных методологий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26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Качество и сорт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954" y="5217027"/>
            <a:ext cx="3303566" cy="3127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942" y="5217027"/>
            <a:ext cx="4011307" cy="3095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718" y="1576623"/>
            <a:ext cx="5483357" cy="36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8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Требования к проекту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4800" dirty="0"/>
              <a:t>Бизнес-требования</a:t>
            </a:r>
          </a:p>
          <a:p>
            <a:r>
              <a:rPr lang="ru-RU" sz="4800" dirty="0"/>
              <a:t>Требования заинтересованных сторон</a:t>
            </a:r>
          </a:p>
          <a:p>
            <a:r>
              <a:rPr lang="ru-RU" sz="4800" dirty="0"/>
              <a:t>Требования к продукту</a:t>
            </a:r>
          </a:p>
          <a:p>
            <a:r>
              <a:rPr lang="ru-RU" sz="4800" dirty="0"/>
              <a:t>Требования к процессам проекта</a:t>
            </a:r>
          </a:p>
          <a:p>
            <a:r>
              <a:rPr lang="ru-RU" sz="4800" dirty="0"/>
              <a:t>Требования к качеству (критерий)</a:t>
            </a:r>
          </a:p>
          <a:p>
            <a:r>
              <a:rPr lang="ru-RU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3396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03504" y="835386"/>
            <a:ext cx="16018908" cy="2518785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5400" i="1" dirty="0"/>
              <a:t>Перейти от управления качеством продукта к управлению качеством проекта</a:t>
            </a:r>
          </a:p>
          <a:p>
            <a:endParaRPr lang="ru-RU" altLang="ru-RU" sz="4800" dirty="0"/>
          </a:p>
          <a:p>
            <a:endParaRPr lang="ru-RU" sz="4800" dirty="0"/>
          </a:p>
        </p:txBody>
      </p:sp>
      <p:sp>
        <p:nvSpPr>
          <p:cNvPr id="2" name="Овал 1"/>
          <p:cNvSpPr/>
          <p:nvPr/>
        </p:nvSpPr>
        <p:spPr>
          <a:xfrm>
            <a:off x="3435927" y="3144982"/>
            <a:ext cx="5403273" cy="48906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375563" y="3754582"/>
            <a:ext cx="2770909" cy="2757055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2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2797928" y="1021234"/>
            <a:ext cx="11630060" cy="1310667"/>
          </a:xfrm>
        </p:spPr>
        <p:txBody>
          <a:bodyPr/>
          <a:lstStyle/>
          <a:p>
            <a:r>
              <a:rPr lang="ru-RU" dirty="0"/>
              <a:t>Управление качеством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03504" y="4419601"/>
            <a:ext cx="16018908" cy="214399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800" dirty="0"/>
              <a:t>Планирование 			Обеспечение 		Контроль</a:t>
            </a:r>
          </a:p>
          <a:p>
            <a:endParaRPr lang="ru-RU" altLang="ru-RU" sz="4800" dirty="0"/>
          </a:p>
          <a:p>
            <a:endParaRPr lang="ru-RU" sz="4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30582" y="2331901"/>
            <a:ext cx="1205345" cy="1949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201892" y="2331901"/>
            <a:ext cx="138545" cy="2101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2505248" y="2331901"/>
            <a:ext cx="1113771" cy="1949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8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Планирование управления качеством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3504" y="2852724"/>
            <a:ext cx="16018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ru-RU" sz="4800" dirty="0" smtClean="0">
                <a:latin typeface="Helvetica Neue"/>
                <a:cs typeface="Helvetica Neue"/>
              </a:rPr>
              <a:t>Определить </a:t>
            </a:r>
            <a:r>
              <a:rPr lang="ru-RU" sz="4800" dirty="0">
                <a:latin typeface="Helvetica Neue"/>
                <a:cs typeface="Helvetica Neue"/>
              </a:rPr>
              <a:t>требования и стандарты </a:t>
            </a:r>
            <a:r>
              <a:rPr lang="ru-RU" sz="4800" dirty="0" smtClean="0">
                <a:latin typeface="Helvetica Neue"/>
                <a:cs typeface="Helvetica Neue"/>
              </a:rPr>
              <a:t>качества</a:t>
            </a:r>
          </a:p>
          <a:p>
            <a:pPr marL="685800" indent="-685800">
              <a:buFont typeface="Arial"/>
              <a:buChar char="•"/>
            </a:pPr>
            <a:endParaRPr lang="ru-RU" sz="4800" dirty="0">
              <a:latin typeface="Helvetica Neue"/>
              <a:cs typeface="Helvetica Neue"/>
            </a:endParaRPr>
          </a:p>
          <a:p>
            <a:pPr marL="685800" indent="-685800">
              <a:buFont typeface="Arial"/>
              <a:buChar char="•"/>
            </a:pPr>
            <a:r>
              <a:rPr lang="ru-RU" sz="4800" dirty="0" smtClean="0">
                <a:latin typeface="Helvetica Neue"/>
                <a:cs typeface="Helvetica Neue"/>
              </a:rPr>
              <a:t>Принять </a:t>
            </a:r>
            <a:r>
              <a:rPr lang="ru-RU" sz="4800" dirty="0">
                <a:latin typeface="Helvetica Neue"/>
                <a:cs typeface="Helvetica Neue"/>
              </a:rPr>
              <a:t>меры, обеспечивающие выполнение всех предусмотренных </a:t>
            </a:r>
            <a:r>
              <a:rPr lang="ru-RU" sz="4800" dirty="0" smtClean="0">
                <a:latin typeface="Helvetica Neue"/>
                <a:cs typeface="Helvetica Neue"/>
              </a:rPr>
              <a:t>стандартов</a:t>
            </a:r>
            <a:endParaRPr lang="ru-RU" sz="4800" dirty="0"/>
          </a:p>
          <a:p>
            <a:endParaRPr lang="ru-RU" sz="4800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5245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Инструменты планирования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03504" y="2618509"/>
            <a:ext cx="16018908" cy="5787735"/>
          </a:xfrm>
        </p:spPr>
        <p:txBody>
          <a:bodyPr/>
          <a:lstStyle/>
          <a:p>
            <a:r>
              <a:rPr lang="ru-RU" dirty="0" smtClean="0"/>
              <a:t>Эксперименты</a:t>
            </a:r>
            <a:endParaRPr lang="ru-RU" dirty="0"/>
          </a:p>
          <a:p>
            <a:endParaRPr lang="ru-RU" dirty="0"/>
          </a:p>
          <a:p>
            <a:r>
              <a:rPr lang="ru-RU" dirty="0"/>
              <a:t>Совещания и мозговые </a:t>
            </a:r>
            <a:r>
              <a:rPr lang="ru-RU" dirty="0" smtClean="0"/>
              <a:t>штурмы</a:t>
            </a:r>
          </a:p>
          <a:p>
            <a:endParaRPr lang="ru-RU" dirty="0"/>
          </a:p>
          <a:p>
            <a:r>
              <a:rPr lang="ru-RU" dirty="0"/>
              <a:t>Сравнительный анализ </a:t>
            </a:r>
            <a:r>
              <a:rPr lang="ru-RU" dirty="0" smtClean="0"/>
              <a:t>затрат</a:t>
            </a:r>
            <a:r>
              <a:rPr lang="en-US" dirty="0" smtClean="0"/>
              <a:t>-</a:t>
            </a:r>
            <a:r>
              <a:rPr lang="ru-RU" dirty="0" smtClean="0"/>
              <a:t>выгод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Стоимость качества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837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ая страниц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Обыч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Обыч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28BD3485FFB64D9AA6E0C9AB64F912" ma:contentTypeVersion="2" ma:contentTypeDescription="Создание документа." ma:contentTypeScope="" ma:versionID="14ede4d1e7a03500e458bbe98a997104">
  <xsd:schema xmlns:xsd="http://www.w3.org/2001/XMLSchema" xmlns:xs="http://www.w3.org/2001/XMLSchema" xmlns:p="http://schemas.microsoft.com/office/2006/metadata/properties" xmlns:ns2="d1ccbfe1-69b2-4ea1-b3ee-bc42a7a51cdd" targetNamespace="http://schemas.microsoft.com/office/2006/metadata/properties" ma:root="true" ma:fieldsID="aab8d821c6bd3ed19b060f57443b8f40" ns2:_="">
    <xsd:import namespace="d1ccbfe1-69b2-4ea1-b3ee-bc42a7a51c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ccbfe1-69b2-4ea1-b3ee-bc42a7a51c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627211-AF7C-4133-8332-E20E725C7C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E51D00-1512-4A4E-9BFE-D0D4B1157011}">
  <ds:schemaRefs>
    <ds:schemaRef ds:uri="http://purl.org/dc/terms/"/>
    <ds:schemaRef ds:uri="http://schemas.openxmlformats.org/package/2006/metadata/core-properties"/>
    <ds:schemaRef ds:uri="d1ccbfe1-69b2-4ea1-b3ee-bc42a7a51cd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7DD475-5BAA-4D78-99FA-EF79F550A7B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CA083A9-973C-4EB3-A6BA-A28B00D81F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ccbfe1-69b2-4ea1-b3ee-bc42a7a51c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9279</TotalTime>
  <Words>386</Words>
  <Application>Microsoft Macintosh PowerPoint</Application>
  <PresentationFormat>Другой</PresentationFormat>
  <Paragraphs>109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Титульная страница</vt:lpstr>
      <vt:lpstr>Обычный слайд</vt:lpstr>
      <vt:lpstr>1_Обычный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macintosh</dc:creator>
  <cp:lastModifiedBy>Эмиль Хуснетдинов</cp:lastModifiedBy>
  <cp:revision>281</cp:revision>
  <dcterms:created xsi:type="dcterms:W3CDTF">2013-04-01T23:00:32Z</dcterms:created>
  <dcterms:modified xsi:type="dcterms:W3CDTF">2016-04-04T13:20:30Z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0x010100D528BD3485FFB64D9AA6E0C9AB64F912</vt:lpwstr>
  </property>
</Properties>
</file>