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4"/>
  </p:notesMasterIdLst>
  <p:handoutMasterIdLst>
    <p:handoutMasterId r:id="rId25"/>
  </p:handoutMasterIdLst>
  <p:sldIdLst>
    <p:sldId id="277" r:id="rId2"/>
    <p:sldId id="408" r:id="rId3"/>
    <p:sldId id="416" r:id="rId4"/>
    <p:sldId id="438" r:id="rId5"/>
    <p:sldId id="424" r:id="rId6"/>
    <p:sldId id="434" r:id="rId7"/>
    <p:sldId id="435" r:id="rId8"/>
    <p:sldId id="436" r:id="rId9"/>
    <p:sldId id="425" r:id="rId10"/>
    <p:sldId id="437" r:id="rId11"/>
    <p:sldId id="415" r:id="rId12"/>
    <p:sldId id="426" r:id="rId13"/>
    <p:sldId id="440" r:id="rId14"/>
    <p:sldId id="441" r:id="rId15"/>
    <p:sldId id="428" r:id="rId16"/>
    <p:sldId id="427" r:id="rId17"/>
    <p:sldId id="429" r:id="rId18"/>
    <p:sldId id="439" r:id="rId19"/>
    <p:sldId id="430" r:id="rId20"/>
    <p:sldId id="421" r:id="rId21"/>
    <p:sldId id="423" r:id="rId22"/>
    <p:sldId id="379" r:id="rId23"/>
  </p:sldIdLst>
  <p:sldSz cx="9144000" cy="6858000" type="screen4x3"/>
  <p:notesSz cx="6858000" cy="99472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17" autoAdjust="0"/>
    <p:restoredTop sz="57810" autoAdjust="0"/>
  </p:normalViewPr>
  <p:slideViewPr>
    <p:cSldViewPr>
      <p:cViewPr varScale="1">
        <p:scale>
          <a:sx n="67" d="100"/>
          <a:sy n="67" d="100"/>
        </p:scale>
        <p:origin x="308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72004" cy="496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651" tIns="44326" rIns="88651" bIns="44326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463" y="0"/>
            <a:ext cx="2972004" cy="496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651" tIns="44326" rIns="88651" bIns="44326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fld id="{2D1DE5B6-89AD-4380-8F24-0341F209CC8D}" type="datetimeFigureOut">
              <a:rPr lang="en-US"/>
              <a:pPr>
                <a:defRPr/>
              </a:pPr>
              <a:t>3/21/2016</a:t>
            </a:fld>
            <a:endParaRPr lang="en-US"/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48908"/>
            <a:ext cx="2972004" cy="496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651" tIns="44326" rIns="88651" bIns="44326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463" y="9448908"/>
            <a:ext cx="2972004" cy="496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651" tIns="44326" rIns="88651" bIns="44326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fld id="{B53EF7B4-9EFD-4FE4-9A66-2BC2A54736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7344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2004" cy="496824"/>
          </a:xfrm>
          <a:prstGeom prst="rect">
            <a:avLst/>
          </a:prstGeom>
        </p:spPr>
        <p:txBody>
          <a:bodyPr vert="horz" lIns="88651" tIns="44326" rIns="88651" bIns="44326" rtlCol="0"/>
          <a:lstStyle>
            <a:lvl1pPr algn="l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463" y="0"/>
            <a:ext cx="2972004" cy="496824"/>
          </a:xfrm>
          <a:prstGeom prst="rect">
            <a:avLst/>
          </a:prstGeom>
        </p:spPr>
        <p:txBody>
          <a:bodyPr vert="horz" wrap="square" lIns="88651" tIns="44326" rIns="88651" bIns="44326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1B51B0C8-ECE4-44B0-876D-FCF1DD1A4C17}" type="datetimeFigureOut">
              <a:rPr lang="en-US"/>
              <a:pPr>
                <a:defRPr/>
              </a:pPr>
              <a:t>3/21/2016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651" tIns="44326" rIns="88651" bIns="44326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494" y="4724454"/>
            <a:ext cx="5487013" cy="4476043"/>
          </a:xfrm>
          <a:prstGeom prst="rect">
            <a:avLst/>
          </a:prstGeom>
        </p:spPr>
        <p:txBody>
          <a:bodyPr vert="horz" lIns="88651" tIns="44326" rIns="88651" bIns="44326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8908"/>
            <a:ext cx="2972004" cy="496824"/>
          </a:xfrm>
          <a:prstGeom prst="rect">
            <a:avLst/>
          </a:prstGeom>
        </p:spPr>
        <p:txBody>
          <a:bodyPr vert="horz" lIns="88651" tIns="44326" rIns="88651" bIns="44326" rtlCol="0" anchor="b"/>
          <a:lstStyle>
            <a:lvl1pPr algn="l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463" y="9448908"/>
            <a:ext cx="2972004" cy="496824"/>
          </a:xfrm>
          <a:prstGeom prst="rect">
            <a:avLst/>
          </a:prstGeom>
        </p:spPr>
        <p:txBody>
          <a:bodyPr vert="horz" wrap="square" lIns="88651" tIns="44326" rIns="88651" bIns="44326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13A039AF-EA99-4484-8022-73DADB5306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6806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dirty="0" smtClean="0">
                <a:ea typeface="ＭＳ Ｐゴシック" pitchFamily="34" charset="-128"/>
              </a:rPr>
              <a:t>Добрый</a:t>
            </a:r>
            <a:r>
              <a:rPr lang="ru-RU" baseline="0" dirty="0" smtClean="0">
                <a:ea typeface="ＭＳ Ｐゴシック" pitchFamily="34" charset="-128"/>
              </a:rPr>
              <a:t> день.</a:t>
            </a:r>
          </a:p>
          <a:p>
            <a:pPr eaLnBrk="1" hangingPunct="1">
              <a:spcBef>
                <a:spcPct val="0"/>
              </a:spcBef>
            </a:pPr>
            <a:r>
              <a:rPr lang="ru-RU" baseline="0" dirty="0" smtClean="0">
                <a:ea typeface="ＭＳ Ｐゴシック" pitchFamily="34" charset="-128"/>
              </a:rPr>
              <a:t>Меня зовут Николаева Анастасия.</a:t>
            </a:r>
          </a:p>
          <a:p>
            <a:pPr eaLnBrk="1" hangingPunct="1">
              <a:spcBef>
                <a:spcPct val="0"/>
              </a:spcBef>
            </a:pPr>
            <a:r>
              <a:rPr lang="ru-RU" baseline="0" dirty="0" smtClean="0">
                <a:ea typeface="ＭＳ Ｐゴシック" pitchFamily="34" charset="-128"/>
              </a:rPr>
              <a:t>Сегодня я хочу вам </a:t>
            </a:r>
            <a:r>
              <a:rPr lang="ru-RU" baseline="0" smtClean="0">
                <a:ea typeface="ＭＳ Ｐゴシック" pitchFamily="34" charset="-128"/>
              </a:rPr>
              <a:t>рассказать </a:t>
            </a:r>
            <a:r>
              <a:rPr lang="ru-RU" baseline="0" smtClean="0">
                <a:ea typeface="ＭＳ Ｐゴシック" pitchFamily="34" charset="-128"/>
              </a:rPr>
              <a:t>о том, как провести локализационное тестирование носителями языков, без срыва сабмита проекта.</a:t>
            </a:r>
            <a:endParaRPr lang="ru-RU" baseline="0" dirty="0" smtClean="0">
              <a:ea typeface="ＭＳ Ｐゴシック" pitchFamily="34" charset="-128"/>
            </a:endParaRPr>
          </a:p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Мой доклад будет интересен всем кто трудится над разработкой игр и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тестировщикам</a:t>
            </a:r>
            <a:r>
              <a:rPr lang="ru-RU" baseline="0" dirty="0" smtClean="0"/>
              <a:t> работающим над </a:t>
            </a:r>
            <a:r>
              <a:rPr lang="ru-RU" baseline="0" dirty="0" err="1" smtClean="0"/>
              <a:t>мультиязычным</a:t>
            </a:r>
            <a:r>
              <a:rPr lang="ru-RU" baseline="0" dirty="0" smtClean="0"/>
              <a:t> продуктом.</a:t>
            </a:r>
            <a:endParaRPr lang="ru-RU" dirty="0" smtClean="0"/>
          </a:p>
          <a:p>
            <a:pPr eaLnBrk="1" hangingPunct="1">
              <a:spcBef>
                <a:spcPct val="0"/>
              </a:spcBef>
            </a:pP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20290" indent="-27703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08139" indent="-221628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51394" indent="-221628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1994649" indent="-221628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437905" indent="-2216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881160" indent="-2216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324416" indent="-2216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767671" indent="-2216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7E9482AC-90ED-42CE-9FA7-F4C14D993DF6}" type="slidenum">
              <a:rPr lang="en-US"/>
              <a:pPr eaLnBrk="1" hangingPunct="1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16485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Почему без тестирования носителями не обойтись. </a:t>
            </a:r>
          </a:p>
          <a:p>
            <a:r>
              <a:rPr lang="ru-RU" dirty="0" smtClean="0"/>
              <a:t>Язык это живая </a:t>
            </a:r>
            <a:r>
              <a:rPr lang="ru-RU" dirty="0" err="1" smtClean="0"/>
              <a:t>эксистема</a:t>
            </a:r>
            <a:r>
              <a:rPr lang="ru-RU" dirty="0" smtClean="0"/>
              <a:t>, которая развивается под влиянием научно-технического прогресса, исторических</a:t>
            </a:r>
            <a:r>
              <a:rPr lang="ru-RU" baseline="0" dirty="0" smtClean="0"/>
              <a:t> событий, политических течений, культурных изменений.</a:t>
            </a:r>
            <a:r>
              <a:rPr lang="ru-RU" dirty="0" smtClean="0"/>
              <a:t> Для игр крайне важен живой язык, который понятен современному пользователю. Кроме того, язык создает ту самую атмосферу,</a:t>
            </a:r>
            <a:r>
              <a:rPr lang="ru-RU" baseline="0" dirty="0" smtClean="0"/>
              <a:t> в которую погружается пользователь начиная играть. Применённый термин не  в </a:t>
            </a:r>
            <a:r>
              <a:rPr lang="ru-RU" baseline="0" dirty="0" err="1" smtClean="0"/>
              <a:t>попад</a:t>
            </a:r>
            <a:r>
              <a:rPr lang="ru-RU" baseline="0" dirty="0" smtClean="0"/>
              <a:t> может выбить из атмосферы игры и повлиять на покупательские желания игрока. Было очень круто, когда такую знаете пластинку черную для граммофона (старый проигрыватель музыки) назвали диском.</a:t>
            </a:r>
          </a:p>
          <a:p>
            <a:r>
              <a:rPr lang="ru-RU" baseline="0" dirty="0" smtClean="0"/>
              <a:t>Абсолютно все переводчики используют разные </a:t>
            </a:r>
            <a:r>
              <a:rPr lang="ru-RU" baseline="0" dirty="0" err="1" smtClean="0"/>
              <a:t>тулы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автоперевода</a:t>
            </a:r>
            <a:r>
              <a:rPr lang="ru-RU" baseline="0" dirty="0" smtClean="0"/>
              <a:t>, а потом редактируют полученный текст. У них технология работы такая. И вот представьте, сидит переводчик дома редактирует текст. Которого у него 10 тысяч слов. Заказ нужно сдать завтра, а он как назло 3 дня проболел и очень выбился из плана. Что делать? Он трезво понимает, что спеть все отредактировать к сроку он не сможет и начинает редактировать только подозрительные места. О том, что б сыграть в игру вообще </a:t>
            </a:r>
            <a:r>
              <a:rPr lang="ru-RU" baseline="0" dirty="0" err="1" smtClean="0"/>
              <a:t>реч</a:t>
            </a:r>
            <a:r>
              <a:rPr lang="ru-RU" baseline="0" dirty="0" smtClean="0"/>
              <a:t> не идет. Тут хоть бы  текст весь прочитать получилось.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A039AF-EA99-4484-8022-73DADB53062E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6217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А надеяться на то, что переводчики все перевели</a:t>
            </a:r>
            <a:r>
              <a:rPr lang="ru-RU" baseline="0" dirty="0" smtClean="0"/>
              <a:t> без ошибок не приходится. Почему? Потому что они работают с текстом. В котором далеко не всегда есть отсылка к контексту, как на скриншоте. Зачастую у них простыня таблицы с текстом. Переводчики ленятся играть в предоставленный для ознакомления </a:t>
            </a:r>
            <a:r>
              <a:rPr lang="ru-RU" baseline="0" dirty="0" err="1" smtClean="0"/>
              <a:t>билд</a:t>
            </a:r>
            <a:r>
              <a:rPr lang="ru-RU" baseline="0" dirty="0" smtClean="0"/>
              <a:t> и заставить их это сделать – нереально. Как проверить что они играли? Да не как.  У нас были прикольные ошибки, когда в игре шла речь о сейфе. А его перевели как сундук. Потому что в немецком они одинаково звучат.</a:t>
            </a:r>
          </a:p>
          <a:p>
            <a:r>
              <a:rPr lang="ru-RU" baseline="0" dirty="0" smtClean="0"/>
              <a:t>Есть способ готовить для них краткое описание игрового мира, со </a:t>
            </a:r>
            <a:r>
              <a:rPr lang="ru-RU" baseline="0" dirty="0" err="1" smtClean="0"/>
              <a:t>скришотами</a:t>
            </a:r>
            <a:r>
              <a:rPr lang="ru-RU" baseline="0" dirty="0" smtClean="0"/>
              <a:t>. Но опять же, нет гарантий, что они прочитают этот текст. Ну и если так подумать – в переводе у нас 10к слов, а текст мы напишем ну дай бог на 5 страниц А4. Много всего все равно будет упущено.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A039AF-EA99-4484-8022-73DADB53062E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2909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Есть очень хороший выход из ситуации, я б</a:t>
            </a:r>
            <a:r>
              <a:rPr lang="ru-RU" baseline="0" dirty="0" smtClean="0"/>
              <a:t> даже сказала единственный. Забить на ошибки перевода – не рассматриваем. </a:t>
            </a:r>
            <a:r>
              <a:rPr lang="ru-RU" dirty="0" smtClean="0"/>
              <a:t> </a:t>
            </a:r>
          </a:p>
          <a:p>
            <a:r>
              <a:rPr lang="ru-RU" dirty="0" smtClean="0"/>
              <a:t>Отдать тестирование на аутсорс носителями языков. </a:t>
            </a:r>
          </a:p>
          <a:p>
            <a:r>
              <a:rPr lang="ru-RU" dirty="0" smtClean="0"/>
              <a:t>На</a:t>
            </a:r>
            <a:r>
              <a:rPr lang="ru-RU" baseline="0" dirty="0" smtClean="0"/>
              <a:t> первый взгляд, это кажется</a:t>
            </a:r>
            <a:r>
              <a:rPr lang="ru-RU" dirty="0" smtClean="0"/>
              <a:t> очень</a:t>
            </a:r>
            <a:r>
              <a:rPr lang="ru-RU" baseline="0" dirty="0" smtClean="0"/>
              <a:t> качественно – кто может найти все ошибки лучше носителя. Кроме того, тестировщики-носители смогут по ходу дела поправить баги о непомещающемся тексте, что соптимизирует фикс багов. </a:t>
            </a:r>
          </a:p>
          <a:p>
            <a:r>
              <a:rPr lang="ru-RU" baseline="0" dirty="0" smtClean="0"/>
              <a:t>Но все не так просто как кажется.</a:t>
            </a:r>
          </a:p>
          <a:p>
            <a:r>
              <a:rPr lang="ru-RU" baseline="0" dirty="0" smtClean="0"/>
              <a:t>Первы и очевидный минус – стоимость.</a:t>
            </a:r>
          </a:p>
          <a:p>
            <a:r>
              <a:rPr lang="ru-RU" baseline="0" dirty="0" smtClean="0"/>
              <a:t>Час тестирования носителем стоит от 30 долларов. Тяжко, но решимо в принципе.</a:t>
            </a:r>
          </a:p>
          <a:p>
            <a:r>
              <a:rPr lang="ru-RU" baseline="0" dirty="0" smtClean="0"/>
              <a:t>Что важнее – этот процесс занимает очень много времени, потому что тестировщики-носители зачастую не технические специалисты. И вам придется мучительно долго объяснять им как использовать консоль для запуска </a:t>
            </a:r>
            <a:r>
              <a:rPr lang="ru-RU" baseline="0" dirty="0" err="1" smtClean="0"/>
              <a:t>читов</a:t>
            </a:r>
            <a:r>
              <a:rPr lang="ru-RU" baseline="0" dirty="0" smtClean="0"/>
              <a:t> или изменить время на компьютере, что б получить маркетинговый </a:t>
            </a:r>
            <a:r>
              <a:rPr lang="ru-RU" baseline="0" dirty="0" err="1" smtClean="0"/>
              <a:t>квест</a:t>
            </a:r>
            <a:r>
              <a:rPr lang="ru-RU" baseline="0" dirty="0" smtClean="0"/>
              <a:t>.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A039AF-EA99-4484-8022-73DADB53062E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2253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Несколько раз мы попробовали провести тестирование носителями на наших </a:t>
            </a:r>
            <a:r>
              <a:rPr lang="ru-RU" baseline="0" dirty="0" smtClean="0"/>
              <a:t>проектах. Расскажу об одном их них. К моменту проведения тестирования проект уже некоторое время существовал. Кроме доходов мы получали некоторое количество жалоб на перевод от пользователей и журналистов. Поэтому было принято решение потратиться на тестирование носителями.</a:t>
            </a:r>
          </a:p>
          <a:p>
            <a:r>
              <a:rPr lang="ru-RU" baseline="0" dirty="0" smtClean="0"/>
              <a:t>Как это происходило.</a:t>
            </a:r>
          </a:p>
          <a:p>
            <a:pPr marL="228600" marR="0" indent="-22860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ru-RU" dirty="0" smtClean="0"/>
              <a:t>Тестирование проводилось с самого начала игры.</a:t>
            </a:r>
            <a:r>
              <a:rPr lang="ru-RU" baseline="0" dirty="0" smtClean="0"/>
              <a:t> То есть мы тестировали не одно обновление. А все выпущенные на момент тестирования. Скажем так – это очень большой объем контента. Игра в жанре сити-</a:t>
            </a:r>
            <a:r>
              <a:rPr lang="ru-RU" baseline="0" dirty="0" err="1" smtClean="0"/>
              <a:t>билдер</a:t>
            </a:r>
            <a:r>
              <a:rPr lang="ru-RU" baseline="0" dirty="0" smtClean="0"/>
              <a:t>. То есть </a:t>
            </a:r>
            <a:r>
              <a:rPr lang="ru-RU" baseline="0" dirty="0" err="1" smtClean="0"/>
              <a:t>тестировщику</a:t>
            </a:r>
            <a:r>
              <a:rPr lang="ru-RU" baseline="0" dirty="0" smtClean="0"/>
              <a:t> необходимо было пройти все </a:t>
            </a:r>
            <a:r>
              <a:rPr lang="ru-RU" baseline="0" dirty="0" err="1" smtClean="0"/>
              <a:t>квесты</a:t>
            </a:r>
            <a:r>
              <a:rPr lang="ru-RU" baseline="0" dirty="0" smtClean="0"/>
              <a:t> и построить все имеющиеся здания. </a:t>
            </a:r>
          </a:p>
          <a:p>
            <a:pPr marL="228600" marR="0" indent="-22860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ru-RU" baseline="0" dirty="0" smtClean="0"/>
              <a:t>Были предоставлены </a:t>
            </a:r>
            <a:r>
              <a:rPr lang="ru-RU" baseline="0" dirty="0" err="1" smtClean="0"/>
              <a:t>читы</a:t>
            </a:r>
            <a:r>
              <a:rPr lang="ru-RU" baseline="0" dirty="0" smtClean="0"/>
              <a:t>. Благодаря которым можно было добавлять энергию, денег и на добавление  прогресса.</a:t>
            </a:r>
          </a:p>
          <a:p>
            <a:pPr marL="228600" marR="0" indent="-22860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ru-RU" baseline="0" dirty="0" smtClean="0"/>
              <a:t>Мы подготовили подробную инструкцию о том как увидеть весь контент. Инструкция конечно же была на английском языке. Это было без преувеличений страниц 10 текста. В которых описывалось как пользоваться джирой, принципы регистарации багов, как запустить эмулятор, как изменить языки, как удалить сейвы, как добавить энергию, деньги, прогресс. Как быстро построить домик и т д.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4. Во время тестирования мы провели более 5 </a:t>
            </a:r>
            <a:r>
              <a:rPr lang="ru-RU" baseline="0" dirty="0" err="1" smtClean="0"/>
              <a:t>созвонов</a:t>
            </a:r>
            <a:r>
              <a:rPr lang="ru-RU" baseline="0" dirty="0" smtClean="0"/>
              <a:t> и написали неисчисляемое количество письменных инструкций.</a:t>
            </a:r>
          </a:p>
          <a:p>
            <a:pPr marL="228600" marR="0" indent="-22860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endParaRPr lang="ru-RU" baseline="0" dirty="0" smtClean="0"/>
          </a:p>
          <a:p>
            <a:pPr marL="228600" marR="0" indent="-22860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endParaRPr lang="ru-R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A039AF-EA99-4484-8022-73DADB53062E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4703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ru-RU" dirty="0" smtClean="0"/>
              <a:t>По</a:t>
            </a:r>
            <a:r>
              <a:rPr lang="ru-RU" baseline="0" dirty="0" smtClean="0"/>
              <a:t> оконванию работ мы получили пул багов и исправленный локкит. После анализа написанных багов мы поняли, что часть контента была не покрыта. Так как </a:t>
            </a:r>
            <a:r>
              <a:rPr lang="ru-RU" baseline="0" dirty="0" err="1" smtClean="0"/>
              <a:t>тестировщики</a:t>
            </a:r>
            <a:r>
              <a:rPr lang="ru-RU" baseline="0" dirty="0" smtClean="0"/>
              <a:t>, пошли по определенному сценарию, упустив часть контента. Причем каждый отдельный </a:t>
            </a:r>
            <a:r>
              <a:rPr lang="ru-RU" baseline="0" dirty="0" err="1" smtClean="0"/>
              <a:t>тестровщик</a:t>
            </a:r>
            <a:r>
              <a:rPr lang="ru-RU" baseline="0" dirty="0" smtClean="0"/>
              <a:t> упустил разную часть контента. Для того, что б это исправить, нам пришлось, проанализировать все баги и понять где  и что было упущено. После чего написать инструкцию, как вернуться к упущенному месту.</a:t>
            </a:r>
          </a:p>
          <a:p>
            <a:pPr marL="228600" indent="-228600">
              <a:buAutoNum type="arabicPeriod"/>
            </a:pPr>
            <a:r>
              <a:rPr lang="ru-RU" dirty="0" smtClean="0"/>
              <a:t>В начеле доклада </a:t>
            </a:r>
            <a:r>
              <a:rPr lang="ru-RU" baseline="0" dirty="0" smtClean="0"/>
              <a:t>я говорила, что мы поддерживаем несколько платформ. </a:t>
            </a:r>
            <a:r>
              <a:rPr lang="en-US" baseline="0" dirty="0" smtClean="0"/>
              <a:t> iPhone4, iPad</a:t>
            </a:r>
            <a:r>
              <a:rPr lang="ru-RU" baseline="0" dirty="0" smtClean="0"/>
              <a:t>. У них отличаются разрешения, поэтому несколько другие интерфейсы. Из-за этого необходимо тестирование проводить отдельно на каждой платформе. И зачастую, что в одном не помещается – в другом будет помещаться или будет </a:t>
            </a:r>
            <a:r>
              <a:rPr lang="ru-RU" baseline="0" dirty="0" err="1" smtClean="0"/>
              <a:t>непомещаться</a:t>
            </a:r>
            <a:r>
              <a:rPr lang="ru-RU" baseline="0" dirty="0" smtClean="0"/>
              <a:t> по другому. Мы как бы надеялись, что тестирование будет проводить один тестер на обоих платформах, таким образом, что б синхронизировать правки в </a:t>
            </a:r>
            <a:r>
              <a:rPr lang="ru-RU" baseline="0" dirty="0" err="1" smtClean="0"/>
              <a:t>локкит</a:t>
            </a:r>
            <a:r>
              <a:rPr lang="ru-RU" baseline="0" dirty="0" smtClean="0"/>
              <a:t>. Но нет, </a:t>
            </a:r>
            <a:r>
              <a:rPr lang="ru-RU" baseline="0" dirty="0" err="1" smtClean="0"/>
              <a:t>синхрониировать</a:t>
            </a:r>
            <a:r>
              <a:rPr lang="ru-RU" baseline="0" dirty="0" smtClean="0"/>
              <a:t> правки они не смогли и проводить тестирование одним набором исполнителей так же не захотели, так как это дольше, а у них уже были планы на команду  после нас.</a:t>
            </a:r>
          </a:p>
          <a:p>
            <a:pPr marL="0" indent="0">
              <a:buNone/>
            </a:pPr>
            <a:r>
              <a:rPr lang="ru-RU" baseline="0" dirty="0" smtClean="0"/>
              <a:t>Предложили подготовить два набора </a:t>
            </a:r>
            <a:r>
              <a:rPr lang="ru-RU" baseline="0" dirty="0" err="1" smtClean="0"/>
              <a:t>локкитов</a:t>
            </a:r>
            <a:r>
              <a:rPr lang="ru-RU" baseline="0" dirty="0" smtClean="0"/>
              <a:t>, но для нас этот вариант был не приемлем с технической точки зрения. Так как значительно увеличивал бы вес </a:t>
            </a:r>
            <a:r>
              <a:rPr lang="ru-RU" baseline="0" dirty="0" err="1" smtClean="0"/>
              <a:t>билда</a:t>
            </a:r>
            <a:r>
              <a:rPr lang="ru-RU" baseline="0" dirty="0" smtClean="0"/>
              <a:t> и работу над последующими обновлениями. В итоге мы тестировали только </a:t>
            </a:r>
            <a:r>
              <a:rPr lang="en-US" baseline="0" dirty="0" smtClean="0"/>
              <a:t>iPhone</a:t>
            </a:r>
            <a:r>
              <a:rPr lang="ru-RU" baseline="0" dirty="0" smtClean="0"/>
              <a:t>. Так как все лютые сокращения обычно делаются для него. </a:t>
            </a:r>
            <a:r>
              <a:rPr lang="en-US" baseline="0" dirty="0" smtClean="0"/>
              <a:t>iPad </a:t>
            </a:r>
            <a:r>
              <a:rPr lang="ru-RU" baseline="0" dirty="0" smtClean="0"/>
              <a:t> мы протестировали по старинке  своими силами после того, как протянули исправленный </a:t>
            </a:r>
            <a:r>
              <a:rPr lang="ru-RU" baseline="0" dirty="0" err="1" smtClean="0"/>
              <a:t>локкит</a:t>
            </a:r>
            <a:r>
              <a:rPr lang="ru-RU" baseline="0" dirty="0" smtClean="0"/>
              <a:t>.</a:t>
            </a:r>
          </a:p>
          <a:p>
            <a:pPr marL="0" indent="0">
              <a:buNone/>
            </a:pPr>
            <a:r>
              <a:rPr lang="ru-RU" baseline="0" dirty="0" smtClean="0"/>
              <a:t>3. Думаю и так понятно, что все эти телодвижения привели к срыву </a:t>
            </a:r>
            <a:r>
              <a:rPr lang="ru-RU" baseline="0" dirty="0" err="1" smtClean="0"/>
              <a:t>дедлайна</a:t>
            </a:r>
            <a:r>
              <a:rPr lang="ru-RU" baseline="0" dirty="0" smtClean="0"/>
              <a:t>. Что очень не устроило руководство.</a:t>
            </a:r>
          </a:p>
          <a:p>
            <a:pPr marL="0" indent="0">
              <a:buNone/>
            </a:pPr>
            <a:r>
              <a:rPr lang="ru-RU" baseline="0" dirty="0" smtClean="0"/>
              <a:t>4. Кроме того наши </a:t>
            </a:r>
            <a:r>
              <a:rPr lang="ru-RU" baseline="0" dirty="0" err="1" smtClean="0"/>
              <a:t>тестировщики</a:t>
            </a:r>
            <a:r>
              <a:rPr lang="ru-RU" baseline="0" dirty="0" smtClean="0"/>
              <a:t> писали очень странные баги. Они даже предлагали вообще отказаться от идеи их писать. Потом было предложение писать их в таблице </a:t>
            </a:r>
            <a:r>
              <a:rPr lang="ru-RU" baseline="0" dirty="0" err="1" smtClean="0"/>
              <a:t>экселя</a:t>
            </a:r>
            <a:r>
              <a:rPr lang="ru-RU" baseline="0" dirty="0" smtClean="0"/>
              <a:t>. Наша команда разработки была очень недовольна багами. Поэтому в результате они их не читали, а просто протянули исправленный </a:t>
            </a:r>
            <a:r>
              <a:rPr lang="ru-RU" baseline="0" dirty="0" err="1" smtClean="0"/>
              <a:t>локкит</a:t>
            </a:r>
            <a:r>
              <a:rPr lang="ru-RU" baseline="0" dirty="0" smtClean="0"/>
              <a:t>. А баги потом проверила та же команда. </a:t>
            </a:r>
          </a:p>
          <a:p>
            <a:pPr marL="0" indent="0">
              <a:buNone/>
            </a:pPr>
            <a:endParaRPr lang="ru-RU" baseline="0" dirty="0" smtClean="0"/>
          </a:p>
          <a:p>
            <a:pPr marL="0" indent="0">
              <a:buNone/>
            </a:pPr>
            <a:r>
              <a:rPr lang="ru-RU" baseline="0" dirty="0" smtClean="0"/>
              <a:t>Думаю, понятно почему мы не возвращаемся к данному виду тестирования.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A039AF-EA99-4484-8022-73DADB53062E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6284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Но тестировать нам все равно нужно. </a:t>
            </a:r>
          </a:p>
          <a:p>
            <a:r>
              <a:rPr lang="ru-RU" dirty="0" smtClean="0"/>
              <a:t>Поэтому пришлось изобретать велосипед, который вроде ничего работает уже</a:t>
            </a:r>
            <a:r>
              <a:rPr lang="ru-RU" baseline="0" dirty="0" smtClean="0"/>
              <a:t> больше года. </a:t>
            </a:r>
          </a:p>
          <a:p>
            <a:r>
              <a:rPr lang="ru-RU" baseline="0" dirty="0" smtClean="0"/>
              <a:t>По статистике с огромной вероятностью, если есть ошибки перевода в первом часе игры, то и дальше они будут повторяться. А что нам нужно? Нам нужно найти несколько примеров, предоставить их переводчику и потребовать исправления по всему объему текста.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A039AF-EA99-4484-8022-73DADB53062E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2644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Мы готовим</a:t>
            </a:r>
            <a:r>
              <a:rPr lang="ru-RU" baseline="0" dirty="0" smtClean="0"/>
              <a:t> тест план, согласно которому тестер-носитель языка проходит час игрового времени, готовит нам отзыв с примерами найденных ошибок. Отзывы мы передаем переводчикам. По языкам с негативными отзывами мы требуем провести исправление переводов после чего повторяем тестирование первого часа игры. По языкам без замечаний мы стартуем визуальное тестирование.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A039AF-EA99-4484-8022-73DADB53062E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0962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Я</a:t>
            </a:r>
            <a:r>
              <a:rPr lang="ru-RU" baseline="0" dirty="0" smtClean="0"/>
              <a:t> хочу подробнее остановиться на тест плане. Кстати, если вы все же захотите провести подное тестирование носителями,мои рекомендации так же будут полезны.</a:t>
            </a:r>
          </a:p>
          <a:p>
            <a:r>
              <a:rPr lang="ru-RU" baseline="0" dirty="0" smtClean="0"/>
              <a:t>Это должна быть подробная, пошаговая инструкция, которая будет понятна не техническому специалисту.</a:t>
            </a:r>
          </a:p>
          <a:p>
            <a:r>
              <a:rPr lang="ru-RU" baseline="0" dirty="0" smtClean="0"/>
              <a:t>Тест план должен охватывать все типы нового контента. Например в игре есть какой-то объем диалогов, </a:t>
            </a:r>
            <a:r>
              <a:rPr lang="ru-RU" baseline="0" dirty="0" err="1" smtClean="0"/>
              <a:t>квестов</a:t>
            </a:r>
            <a:r>
              <a:rPr lang="ru-RU" baseline="0" dirty="0" smtClean="0"/>
              <a:t>, ХОГ локация, коллекции и достижения. Так вот тест план должен быть написан так, что б каждый из типов этих текстов проверяющий мог оценить.</a:t>
            </a:r>
          </a:p>
          <a:p>
            <a:r>
              <a:rPr lang="ru-RU" baseline="0" dirty="0" smtClean="0"/>
              <a:t>В принципе часа обычно достаточно. Но если мы работаем над новым </a:t>
            </a:r>
            <a:r>
              <a:rPr lang="en-US" baseline="0" dirty="0" smtClean="0"/>
              <a:t>f2p </a:t>
            </a:r>
            <a:r>
              <a:rPr lang="ru-RU" baseline="0" dirty="0" smtClean="0"/>
              <a:t> проектом, либо по каким-то косвенным признакам предполагаем, что с переводами есть проблемы (например использовали нового контрагента) мы даем больше времени.</a:t>
            </a:r>
          </a:p>
          <a:p>
            <a:r>
              <a:rPr lang="ru-RU" baseline="0" dirty="0" smtClean="0"/>
              <a:t>В тест плане очень желательно указать перечень проверяемых окон. Потому как я уже говорила – в основном носители не технические специалисты (часто что-то пропускают).</a:t>
            </a:r>
          </a:p>
          <a:p>
            <a:r>
              <a:rPr lang="ru-RU" baseline="0" dirty="0" smtClean="0"/>
              <a:t>При планировании задачи и ее бюджета не забудьте заложить время на написание отзыва и подготовку к работе. Чаще всего хватает 30 минут.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A039AF-EA99-4484-8022-73DADB53062E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5886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Теперь по порядку рассмотрим,</a:t>
            </a:r>
            <a:r>
              <a:rPr lang="ru-RU" baseline="0" dirty="0" smtClean="0"/>
              <a:t> что в себя должен включать тест-план. Думаю и так понятно, но все же проговорю – </a:t>
            </a:r>
            <a:r>
              <a:rPr lang="ru-RU" baseline="0" dirty="0" err="1" smtClean="0"/>
              <a:t>тестплан</a:t>
            </a:r>
            <a:r>
              <a:rPr lang="ru-RU" baseline="0" dirty="0" smtClean="0"/>
              <a:t> должен быть </a:t>
            </a:r>
            <a:r>
              <a:rPr lang="ru-RU" baseline="0" dirty="0" err="1" smtClean="0"/>
              <a:t>напиан</a:t>
            </a:r>
            <a:r>
              <a:rPr lang="ru-RU" baseline="0" dirty="0" smtClean="0"/>
              <a:t> на английском языке.</a:t>
            </a:r>
          </a:p>
          <a:p>
            <a:pPr marL="228600" indent="-228600">
              <a:buAutoNum type="arabicPeriod"/>
            </a:pPr>
            <a:r>
              <a:rPr lang="ru-RU" baseline="0" dirty="0" smtClean="0"/>
              <a:t>Найти носителя языка, который может обеспечить кросс платформенное тестирование совершенно нереальная задача. Поэтому для того, что б провести тестирование носителями разработке придется попотеть над подготовкой </a:t>
            </a:r>
            <a:r>
              <a:rPr lang="ru-RU" baseline="0" dirty="0" err="1" smtClean="0"/>
              <a:t>эмуляторного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билда</a:t>
            </a:r>
            <a:r>
              <a:rPr lang="ru-RU" baseline="0" dirty="0" smtClean="0"/>
              <a:t>. Который должен будет легко запускаться на  компьютерах от </a:t>
            </a:r>
            <a:r>
              <a:rPr lang="en-US" baseline="0" dirty="0" smtClean="0"/>
              <a:t>win7 </a:t>
            </a:r>
            <a:r>
              <a:rPr lang="ru-RU" baseline="0" dirty="0" smtClean="0"/>
              <a:t>и выше. Я уже говорила, что обычно </a:t>
            </a:r>
            <a:r>
              <a:rPr lang="ru-RU" baseline="0" dirty="0" err="1" smtClean="0"/>
              <a:t>тестировщики</a:t>
            </a:r>
            <a:r>
              <a:rPr lang="ru-RU" baseline="0" dirty="0" smtClean="0"/>
              <a:t> носители не очень технические специалисты, поэтому </a:t>
            </a:r>
            <a:r>
              <a:rPr lang="ru-RU" baseline="0" dirty="0" err="1" smtClean="0"/>
              <a:t>билд</a:t>
            </a:r>
            <a:r>
              <a:rPr lang="ru-RU" baseline="0" dirty="0" smtClean="0"/>
              <a:t> должен быть в достаточной степени удобен в использовании и запуске. Он так же не должен весить три гигабайта, потому что далеко не у всех есть доступ к скоростному интернету. </a:t>
            </a:r>
          </a:p>
          <a:p>
            <a:pPr marL="228600" indent="-228600">
              <a:buAutoNum type="arabicPeriod"/>
            </a:pPr>
            <a:r>
              <a:rPr lang="ru-RU" baseline="0" dirty="0" smtClean="0"/>
              <a:t>В вашем тест плане должна быть инструкция по запуску эмулятора. То есть информация как запустить </a:t>
            </a:r>
            <a:r>
              <a:rPr lang="ru-RU" baseline="0" dirty="0" err="1" smtClean="0"/>
              <a:t>билд</a:t>
            </a:r>
            <a:r>
              <a:rPr lang="ru-RU" baseline="0" dirty="0" smtClean="0"/>
              <a:t> на каждом из тестируемых языков. Где удалить </a:t>
            </a:r>
            <a:r>
              <a:rPr lang="ru-RU" baseline="0" dirty="0" err="1" smtClean="0"/>
              <a:t>сейвы</a:t>
            </a:r>
            <a:r>
              <a:rPr lang="ru-RU" baseline="0" dirty="0" smtClean="0"/>
              <a:t>. Как помочь себе если </a:t>
            </a:r>
            <a:r>
              <a:rPr lang="ru-RU" baseline="0" dirty="0" err="1" smtClean="0"/>
              <a:t>билд</a:t>
            </a:r>
            <a:r>
              <a:rPr lang="ru-RU" baseline="0" dirty="0" smtClean="0"/>
              <a:t> не запускается. То есть ссылки на драйвера видео карт, либо какой-то другой необходимый софт.</a:t>
            </a:r>
          </a:p>
          <a:p>
            <a:pPr marL="228600" indent="-228600">
              <a:buAutoNum type="arabicPeriod"/>
            </a:pPr>
            <a:r>
              <a:rPr lang="ru-RU" baseline="0" dirty="0" err="1" smtClean="0"/>
              <a:t>Чит</a:t>
            </a:r>
            <a:r>
              <a:rPr lang="ru-RU" baseline="0" dirty="0" smtClean="0"/>
              <a:t> коды. На это так же придется потратить время разработке. Обычно это либо особое имя пользователя, либо </a:t>
            </a:r>
            <a:r>
              <a:rPr lang="ru-RU" baseline="0" dirty="0" err="1" smtClean="0"/>
              <a:t>логгин</a:t>
            </a:r>
            <a:r>
              <a:rPr lang="ru-RU" baseline="0" dirty="0" smtClean="0"/>
              <a:t> в </a:t>
            </a:r>
            <a:r>
              <a:rPr lang="ru-RU" baseline="0" dirty="0" err="1" smtClean="0"/>
              <a:t>фейсбук</a:t>
            </a:r>
            <a:r>
              <a:rPr lang="ru-RU" baseline="0" dirty="0" smtClean="0"/>
              <a:t>, либо комбинация особых действий. Помним – что все должно быть в достаточной степени </a:t>
            </a:r>
            <a:r>
              <a:rPr lang="ru-RU" baseline="0" dirty="0" err="1" smtClean="0"/>
              <a:t>юзабилити</a:t>
            </a:r>
            <a:r>
              <a:rPr lang="ru-RU" baseline="0" dirty="0" smtClean="0"/>
              <a:t>. Что в себя должны включать </a:t>
            </a:r>
            <a:r>
              <a:rPr lang="ru-RU" baseline="0" dirty="0" err="1" smtClean="0"/>
              <a:t>чит</a:t>
            </a:r>
            <a:r>
              <a:rPr lang="ru-RU" baseline="0" dirty="0" smtClean="0"/>
              <a:t> коды: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ru-RU" baseline="0" dirty="0" smtClean="0"/>
              <a:t>В Ф2П играх обычно идет длинный </a:t>
            </a:r>
            <a:r>
              <a:rPr lang="ru-RU" baseline="0" dirty="0" err="1" smtClean="0"/>
              <a:t>туториал</a:t>
            </a:r>
            <a:r>
              <a:rPr lang="ru-RU" baseline="0" dirty="0" smtClean="0"/>
              <a:t>, который во время обновления например не нужно проходить повторно много раз, ведь нас </a:t>
            </a:r>
            <a:r>
              <a:rPr lang="ru-RU" baseline="0" dirty="0" err="1" smtClean="0"/>
              <a:t>интерисует</a:t>
            </a:r>
            <a:r>
              <a:rPr lang="ru-RU" baseline="0" dirty="0" smtClean="0"/>
              <a:t> исключительно новый контент. Так вот – </a:t>
            </a:r>
            <a:r>
              <a:rPr lang="ru-RU" baseline="0" dirty="0" err="1" smtClean="0"/>
              <a:t>чит</a:t>
            </a:r>
            <a:r>
              <a:rPr lang="ru-RU" baseline="0" dirty="0" smtClean="0"/>
              <a:t> для скипа данного </a:t>
            </a:r>
            <a:r>
              <a:rPr lang="ru-RU" baseline="0" dirty="0" err="1" smtClean="0"/>
              <a:t>туториала</a:t>
            </a:r>
            <a:r>
              <a:rPr lang="ru-RU" baseline="0" dirty="0" smtClean="0"/>
              <a:t> очень необходим.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ru-RU" baseline="0" dirty="0" err="1" smtClean="0"/>
              <a:t>Чит</a:t>
            </a:r>
            <a:r>
              <a:rPr lang="ru-RU" baseline="0" dirty="0" smtClean="0"/>
              <a:t> на увеличение уровня, валюты, энергии – и так понятно.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ru-RU" baseline="0" dirty="0" err="1" smtClean="0"/>
              <a:t>Чит</a:t>
            </a:r>
            <a:r>
              <a:rPr lang="ru-RU" baseline="0" dirty="0" smtClean="0"/>
              <a:t> на запуск нужного </a:t>
            </a:r>
            <a:r>
              <a:rPr lang="ru-RU" baseline="0" dirty="0" err="1" smtClean="0"/>
              <a:t>квеста</a:t>
            </a:r>
            <a:r>
              <a:rPr lang="ru-RU" baseline="0" dirty="0" smtClean="0"/>
              <a:t>. Самый удобный в итоге вариант – введение ИД в определенное поле. В </a:t>
            </a:r>
            <a:r>
              <a:rPr lang="ru-RU" baseline="0" dirty="0" err="1" smtClean="0"/>
              <a:t>тестплан</a:t>
            </a:r>
            <a:r>
              <a:rPr lang="ru-RU" baseline="0" dirty="0" smtClean="0"/>
              <a:t> нужно выбрать </a:t>
            </a:r>
            <a:r>
              <a:rPr lang="ru-RU" baseline="0" dirty="0" err="1" smtClean="0"/>
              <a:t>квест</a:t>
            </a:r>
            <a:r>
              <a:rPr lang="ru-RU" baseline="0" dirty="0" smtClean="0"/>
              <a:t>, который приведет к новой локации, в которой в итоге вы найдете коллекционный предмет и попадете в меню коллекции. То есть, подобрать </a:t>
            </a:r>
            <a:r>
              <a:rPr lang="ru-RU" baseline="0" dirty="0" err="1" smtClean="0"/>
              <a:t>квест</a:t>
            </a:r>
            <a:r>
              <a:rPr lang="ru-RU" baseline="0" dirty="0" smtClean="0"/>
              <a:t> нужно так, что б по результатам его прохождения можно было пройти все типы новых текстов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ru-RU" baseline="0" dirty="0" smtClean="0"/>
              <a:t>Как завершение очень желательно иметь список окон, которые должен был проверить носитель. Это нужно для того, что б в конце работы можно было прикинуть все ли было проверено. Элементарно – так, </a:t>
            </a:r>
            <a:r>
              <a:rPr lang="ru-RU" baseline="0" dirty="0" err="1" smtClean="0"/>
              <a:t>квест</a:t>
            </a:r>
            <a:r>
              <a:rPr lang="ru-RU" baseline="0" dirty="0" smtClean="0"/>
              <a:t> был, диалог был, новая локация была, новую страницу дневника прочитал. Предмет  коллекции получил. Все проверил – молодец, и пошел </a:t>
            </a:r>
            <a:r>
              <a:rPr lang="ru-RU" baseline="0" smtClean="0"/>
              <a:t>писать отзыв.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endParaRPr lang="ru-RU" baseline="0" dirty="0" smtClean="0"/>
          </a:p>
          <a:p>
            <a:pPr marL="228600" indent="-228600">
              <a:buAutoNum type="arabicPeriod"/>
            </a:pPr>
            <a:endParaRPr lang="ru-RU" baseline="0" dirty="0" smtClean="0"/>
          </a:p>
          <a:p>
            <a:pPr marL="228600" indent="-228600">
              <a:buAutoNum type="arabicPeriod"/>
            </a:pP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A039AF-EA99-4484-8022-73DADB53062E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0773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Для</a:t>
            </a:r>
            <a:r>
              <a:rPr lang="ru-RU" baseline="0" dirty="0" smtClean="0"/>
              <a:t> того что б подготовить тест план нам нужно в районе 60 минут. </a:t>
            </a:r>
          </a:p>
          <a:p>
            <a:r>
              <a:rPr lang="ru-RU" baseline="0" dirty="0" smtClean="0"/>
              <a:t>На проведение теста 2 дня потому что, у нас разные часовые пояса с каждым из носителей. </a:t>
            </a:r>
          </a:p>
          <a:p>
            <a:r>
              <a:rPr lang="ru-RU" baseline="0" dirty="0" smtClean="0"/>
              <a:t>На исправление возникших замечаний – по разному. В самом благоприятном прогнозе от 2х дней. Но это зависит от ваших объемов теста и найденных проблем. 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A039AF-EA99-4484-8022-73DADB53062E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2718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dirty="0" smtClean="0">
                <a:ea typeface="ＭＳ Ｐゴシック" pitchFamily="34" charset="-128"/>
              </a:rPr>
              <a:t>Для начала я кратенько</a:t>
            </a:r>
            <a:r>
              <a:rPr lang="ru-RU" baseline="0" dirty="0" smtClean="0">
                <a:ea typeface="ＭＳ Ｐゴシック" pitchFamily="34" charset="-128"/>
              </a:rPr>
              <a:t> расскажу о себе. Опыт работы у меня более 5 лет в ИТ.</a:t>
            </a:r>
          </a:p>
          <a:p>
            <a:r>
              <a:rPr lang="ru-RU" baseline="0" dirty="0" smtClean="0">
                <a:ea typeface="ＭＳ Ｐゴシック" pitchFamily="34" charset="-128"/>
              </a:rPr>
              <a:t>За это время успела поработать </a:t>
            </a:r>
            <a:r>
              <a:rPr lang="ru-RU" baseline="0" dirty="0" err="1" smtClean="0">
                <a:ea typeface="ＭＳ Ｐゴシック" pitchFamily="34" charset="-128"/>
              </a:rPr>
              <a:t>тестировщиком</a:t>
            </a:r>
            <a:r>
              <a:rPr lang="ru-RU" baseline="0" dirty="0" smtClean="0">
                <a:ea typeface="ＭＳ Ｐゴシック" pitchFamily="34" charset="-128"/>
              </a:rPr>
              <a:t>, менеджером локализации и руководителем отдела локализации.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20290" indent="-27703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08139" indent="-221628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51394" indent="-221628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1994649" indent="-221628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437905" indent="-2216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881160" indent="-2216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324416" indent="-2216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767671" indent="-2216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0DE03C4F-5A7B-4B26-ACE3-7E1CB1032F7E}" type="slidenum">
              <a:rPr lang="en-US"/>
              <a:pPr eaLnBrk="1" hangingPunct="1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4291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Для</a:t>
            </a:r>
            <a:r>
              <a:rPr lang="ru-RU" baseline="0" dirty="0" smtClean="0"/>
              <a:t> нас это регулярная и обязательная проверка, без которой мы не подтверждаем окончание работ (соответственно его не оплачиваем). И наши переводчики привыкли к тому что их халтура будет найдена. Они будут оштрафованы и обязаны будут исправить весь объем переводов. И не факт, что на следующем обновлении после найденных проблем мы у них сделаем заказ. В общем они стараются не допускать явных косяков.</a:t>
            </a:r>
          </a:p>
          <a:p>
            <a:r>
              <a:rPr lang="ru-RU" baseline="0" dirty="0" smtClean="0"/>
              <a:t>Соответственно мы уверены в качестве выполненной работы. </a:t>
            </a:r>
          </a:p>
          <a:p>
            <a:r>
              <a:rPr lang="ru-RU" dirty="0" smtClean="0"/>
              <a:t>После введения подобного рода тестов у</a:t>
            </a:r>
            <a:r>
              <a:rPr lang="ru-RU" baseline="0" dirty="0" smtClean="0"/>
              <a:t> нас значительно снизилось количество негативных отзывов на </a:t>
            </a:r>
            <a:r>
              <a:rPr lang="ru-RU" baseline="0" dirty="0" err="1" smtClean="0"/>
              <a:t>сторах</a:t>
            </a:r>
            <a:r>
              <a:rPr lang="ru-RU" baseline="0" dirty="0" smtClean="0"/>
              <a:t>.</a:t>
            </a:r>
          </a:p>
          <a:p>
            <a:r>
              <a:rPr lang="ru-RU" baseline="0" dirty="0" smtClean="0"/>
              <a:t>Мы получаем живой фидбек от пользователей, который помогает нам делать наши игры лучше.</a:t>
            </a:r>
          </a:p>
          <a:p>
            <a:r>
              <a:rPr lang="ru-RU" dirty="0" smtClean="0"/>
              <a:t>Ну и приятный бюнус – уменьшение стоимости</a:t>
            </a:r>
            <a:r>
              <a:rPr lang="ru-RU" baseline="0" dirty="0" smtClean="0"/>
              <a:t> тестирования. Примерно в 18 раз по сравнению с полным тестированием носителями.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A039AF-EA99-4484-8022-73DADB53062E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6280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Я надеюсь, что</a:t>
            </a:r>
            <a:r>
              <a:rPr lang="ru-RU" baseline="0" dirty="0" smtClean="0"/>
              <a:t> я донесла до вас мысль, что тестирование носителями это важная и необходимая часть процесса тестирования локализаций. Объяснила, почему полное тестирование носителями работает плохо на больших проектах с сжатыми сроками. </a:t>
            </a:r>
            <a:r>
              <a:rPr lang="ru-RU" baseline="0" smtClean="0"/>
              <a:t>Я рассказала на что обращать внимание при подготовке тестплана для локализационного тетсирования носителями.</a:t>
            </a:r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A039AF-EA99-4484-8022-73DADB53062E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4094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А еще можете задать</a:t>
            </a:r>
            <a:r>
              <a:rPr lang="ru-RU" baseline="0" dirty="0" smtClean="0"/>
              <a:t> мне вопросы сейчас, в кулуарах или в </a:t>
            </a:r>
            <a:r>
              <a:rPr lang="ru-RU" baseline="0" dirty="0" err="1" smtClean="0"/>
              <a:t>скайпике</a:t>
            </a:r>
            <a:r>
              <a:rPr lang="ru-RU" baseline="0" dirty="0" smtClean="0"/>
              <a:t>. </a:t>
            </a:r>
          </a:p>
          <a:p>
            <a:r>
              <a:rPr lang="ru-RU" baseline="0" dirty="0" smtClean="0"/>
              <a:t>Спасибо за внимание.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A039AF-EA99-4484-8022-73DADB53062E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4048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Все это происходило в замечательной контре, которая разрабатывает игры под мобильные платформы.</a:t>
            </a:r>
            <a:r>
              <a:rPr lang="ru-RU" baseline="0" dirty="0" smtClean="0"/>
              <a:t> </a:t>
            </a:r>
            <a:endParaRPr lang="en-US" baseline="0" dirty="0" smtClean="0"/>
          </a:p>
          <a:p>
            <a:r>
              <a:rPr lang="ru-RU" baseline="0" dirty="0" smtClean="0"/>
              <a:t>Все наши игры поддерживают 13 языков. Это 4 азиатских, 9 европейских.</a:t>
            </a:r>
          </a:p>
          <a:p>
            <a:r>
              <a:rPr lang="ru-RU" baseline="0" dirty="0" smtClean="0"/>
              <a:t>Мы регулярно выпускаем новые проекты на новых платформах.</a:t>
            </a:r>
            <a:endParaRPr lang="en-US" baseline="0" dirty="0" smtClean="0"/>
          </a:p>
          <a:p>
            <a:r>
              <a:rPr lang="ru-RU" baseline="0" dirty="0" smtClean="0"/>
              <a:t>Мы выпустили более 100 премиум проектов. </a:t>
            </a:r>
          </a:p>
          <a:p>
            <a:r>
              <a:rPr lang="ru-RU" baseline="0" dirty="0" smtClean="0"/>
              <a:t>И 14 </a:t>
            </a:r>
            <a:r>
              <a:rPr lang="en-US" baseline="0" dirty="0" smtClean="0"/>
              <a:t>F2P </a:t>
            </a:r>
            <a:r>
              <a:rPr lang="ru-RU" baseline="0" dirty="0" smtClean="0"/>
              <a:t>проектов, по которым с регулярностью примерно раз в 40 дней выходят обновления. </a:t>
            </a:r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A039AF-EA99-4484-8022-73DADB53062E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5106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Я кратенько расскажу что вас ожидает на моем докладе, что б вы</a:t>
            </a:r>
            <a:r>
              <a:rPr lang="ru-RU" baseline="0" dirty="0" smtClean="0"/>
              <a:t> могли максимально продуктивно использовать время на конференции.</a:t>
            </a:r>
          </a:p>
          <a:p>
            <a:endParaRPr lang="ru-RU" baseline="0" dirty="0" smtClean="0"/>
          </a:p>
          <a:p>
            <a:r>
              <a:rPr lang="ru-RU" baseline="0" dirty="0" smtClean="0"/>
              <a:t>Доклад в первую очередь будет интересен представителям гейм дева, однако, я думаю, будет весьма полезен и тем, кто работает над мультиязычным продуктом.</a:t>
            </a:r>
          </a:p>
          <a:p>
            <a:r>
              <a:rPr lang="ru-RU" baseline="0" dirty="0" smtClean="0"/>
              <a:t>В начале я немного расскажу о локализационном тестировании и о том, почему его нельзя полноценно проводить без знания языка локализации. </a:t>
            </a:r>
          </a:p>
          <a:p>
            <a:r>
              <a:rPr lang="ru-RU" baseline="0" dirty="0" smtClean="0"/>
              <a:t>Далее речь пойдет о нашем опыте проведения тестирования носителями. Я объсню почему мы не выполняем полное тестирование носителями. Предложу вариант оптимизации затрат бюджета и времени без потери качества – звучит как реклама биодобавок.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A039AF-EA99-4484-8022-73DADB53062E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6077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Итак начнем. </a:t>
            </a:r>
          </a:p>
          <a:p>
            <a:r>
              <a:rPr lang="ru-RU" dirty="0" smtClean="0"/>
              <a:t>Во</a:t>
            </a:r>
            <a:r>
              <a:rPr lang="ru-RU" baseline="0" dirty="0" smtClean="0"/>
              <a:t> время </a:t>
            </a:r>
            <a:r>
              <a:rPr lang="ru-RU" baseline="0" dirty="0" err="1" smtClean="0"/>
              <a:t>локализационного</a:t>
            </a:r>
            <a:r>
              <a:rPr lang="ru-RU" baseline="0" dirty="0" smtClean="0"/>
              <a:t> тестирования мы должны удостовериться, что сборка работает стабильно на каждом из поддерживаемых языков. Что это значит? Она не должна падать, она должна быть проходима. В ней должны отсутствовать другие косметические дефекты, подробнее на них мы остановимся.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A039AF-EA99-4484-8022-73DADB53062E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0939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Что это значит?</a:t>
            </a:r>
            <a:r>
              <a:rPr lang="ru-RU" baseline="0" dirty="0" smtClean="0"/>
              <a:t> </a:t>
            </a:r>
            <a:r>
              <a:rPr lang="ru-RU" dirty="0" smtClean="0"/>
              <a:t>Все шрифты должны отображаться корректно. Шрифты могут</a:t>
            </a:r>
            <a:r>
              <a:rPr lang="ru-RU" baseline="0" dirty="0" smtClean="0"/>
              <a:t> отсутствовать вовсе, как на скриншоте слева. Либо могут частично </a:t>
            </a:r>
            <a:r>
              <a:rPr lang="ru-RU" baseline="0" dirty="0" err="1" smtClean="0"/>
              <a:t>неотображаться</a:t>
            </a:r>
            <a:r>
              <a:rPr lang="ru-RU" baseline="0" dirty="0" smtClean="0"/>
              <a:t> определенные символы. Что более страшно, так как поймать такой дефект не носителю языка очень сложно.</a:t>
            </a:r>
            <a:endParaRPr lang="ru-RU" dirty="0" smtClean="0"/>
          </a:p>
          <a:p>
            <a:r>
              <a:rPr lang="ru-RU" dirty="0" smtClean="0"/>
              <a:t>Если</a:t>
            </a:r>
            <a:r>
              <a:rPr lang="ru-RU" baseline="0" dirty="0" smtClean="0"/>
              <a:t> шрифт один, но выглядит по разному – например имеет разные цвета, то дефект повториться на всех модификациях этого шрифта. Но в основном в играх не один вид шрифтов. И соответственно на всех видах шрифтов нужно проверить отражаемость всех символов. Например в китайском это около  8 тысяч символов.</a:t>
            </a:r>
            <a:endParaRPr lang="ru-R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A039AF-EA99-4484-8022-73DADB53062E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647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Давайте сейчас остановимся на графических</a:t>
            </a:r>
            <a:r>
              <a:rPr lang="ru-RU" baseline="0" dirty="0" smtClean="0"/>
              <a:t> дефектах. Суть которых в том, что текст накладывается, либо не помещается в отведенную ему область. С одной стороны отловить их не проблема (че там все видно же). А с другой стороны бывают хитрые баги, которые выглядят как будто все помещается красивенько, но части текста нет. Как такой баг поймать – да практически никак, сравнивать каждую строку с </a:t>
            </a:r>
            <a:r>
              <a:rPr lang="ru-RU" baseline="0" dirty="0" err="1" smtClean="0"/>
              <a:t>локкитом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оочень</a:t>
            </a:r>
            <a:r>
              <a:rPr lang="ru-RU" baseline="0" dirty="0" smtClean="0"/>
              <a:t> трудно. 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A039AF-EA99-4484-8022-73DADB53062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1205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 сути то что мы делаем – это визуальное тестирование. Ну и вроде все обсудили</a:t>
            </a:r>
            <a:r>
              <a:rPr lang="ru-RU" baseline="0" dirty="0" smtClean="0"/>
              <a:t> и все понятно с тем </a:t>
            </a:r>
            <a:r>
              <a:rPr lang="ru-RU" baseline="0" dirty="0" err="1" smtClean="0"/>
              <a:t>локализационным</a:t>
            </a:r>
            <a:r>
              <a:rPr lang="ru-RU" baseline="0" dirty="0" smtClean="0"/>
              <a:t> тестированием. Зачем доклад то делать на такую крутую конференцию непонятно. Но вот забыли мы про одну очень важную штуку. 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A039AF-EA99-4484-8022-73DADB53062E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9640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Мы забыли о том, что отловить</a:t>
            </a:r>
            <a:r>
              <a:rPr lang="ru-RU" baseline="0" dirty="0" smtClean="0"/>
              <a:t> ошибки перевода без знания языка мы, обычные </a:t>
            </a:r>
            <a:r>
              <a:rPr lang="ru-RU" baseline="0" dirty="0" err="1" smtClean="0"/>
              <a:t>тестировщики</a:t>
            </a:r>
            <a:r>
              <a:rPr lang="ru-RU" baseline="0" dirty="0" smtClean="0"/>
              <a:t> не сможем.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A039AF-EA99-4484-8022-73DADB53062E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6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B7BC5042-0EC2-4F67-A3B1-CE3EED9F2E9D}" type="datetime1">
              <a:rPr lang="ru-RU" smtClean="0"/>
              <a:t>21.03.2016</a:t>
            </a:fld>
            <a:endParaRPr lang="ru-RU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0348D3B7-A147-4E2D-A26E-F0B4FA5DEF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25781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185A7-7DB2-4330-A101-FFA74834D2E7}" type="datetime1">
              <a:rPr lang="ru-RU" smtClean="0"/>
              <a:t>21.03.2016</a:t>
            </a:fld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FEFA41-051E-4DB0-9FD7-A8F98C1EDA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3042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42D435-B3F7-4FD0-A0E6-AF3A722F2A43}" type="datetime1">
              <a:rPr lang="ru-RU" smtClean="0"/>
              <a:t>21.03.2016</a:t>
            </a:fld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B5F49B-1237-46F9-AB5A-3140536FD2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283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6E0830-5DFA-4E57-B19A-601A4512F5A8}" type="datetime1">
              <a:rPr lang="ru-RU" smtClean="0"/>
              <a:t>21.03.2016</a:t>
            </a:fld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D4C95F-3058-4B1A-A5E6-D27193CAC9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1133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CF312944-1C30-4C45-8510-C442655F59BD}" type="datetime1">
              <a:rPr lang="ru-RU" smtClean="0"/>
              <a:t>21.03.2016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778AC309-C957-40C8-9E0D-996C7A1D84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36001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BFB16C-FA04-48C0-94D2-3DFAB8ED45DF}" type="datetime1">
              <a:rPr lang="ru-RU" smtClean="0"/>
              <a:t>21.03.2016</a:t>
            </a:fld>
            <a:endParaRPr lang="ru-RU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B05AB9-D4B3-4927-BDAF-2D456495F2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028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D6E50-6EB9-4FB9-BCE7-EC21B9B12BDB}" type="datetime1">
              <a:rPr lang="ru-RU" smtClean="0"/>
              <a:t>21.03.2016</a:t>
            </a:fld>
            <a:endParaRPr lang="ru-RU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63B82-FD8C-4AF4-8D59-01C4FDC4C4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3202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8EE535-39BA-4B4F-8337-E84BB6A3E34C}" type="datetime1">
              <a:rPr lang="ru-RU" smtClean="0"/>
              <a:t>21.03.2016</a:t>
            </a:fld>
            <a:endParaRPr lang="ru-RU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67927-227E-496D-8283-D7949CF80A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2597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67BE0F-3A27-4CEE-B7D1-1D9958CD74C4}" type="datetime1">
              <a:rPr lang="ru-RU" smtClean="0"/>
              <a:t>21.03.2016</a:t>
            </a:fld>
            <a:endParaRPr lang="ru-RU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21528E-29CE-4A3E-A4F9-E1277031B1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5054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9697E6-85B6-42EF-A7D5-48DEDF16DB8E}" type="datetime1">
              <a:rPr lang="ru-RU" smtClean="0"/>
              <a:t>21.03.2016</a:t>
            </a:fld>
            <a:endParaRPr lang="ru-RU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DBABE9-E8E8-41AA-8835-8CA393EFE6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5989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13"/>
          <p:cNvSpPr>
            <a:spLocks/>
          </p:cNvSpPr>
          <p:nvPr/>
        </p:nvSpPr>
        <p:spPr bwMode="auto">
          <a:xfrm rot="420000" flipV="1">
            <a:off x="3165475" y="1108075"/>
            <a:ext cx="5257800" cy="4114800"/>
          </a:xfrm>
          <a:custGeom>
            <a:avLst/>
            <a:gdLst>
              <a:gd name="T0" fmla="*/ 5257800 w 5257800"/>
              <a:gd name="T1" fmla="*/ 2057400 h 4114800"/>
              <a:gd name="T2" fmla="*/ 2628900 w 5257800"/>
              <a:gd name="T3" fmla="*/ 4114800 h 4114800"/>
              <a:gd name="T4" fmla="*/ 0 w 5257800"/>
              <a:gd name="T5" fmla="*/ 2057400 h 4114800"/>
              <a:gd name="T6" fmla="*/ 2628900 w 5257800"/>
              <a:gd name="T7" fmla="*/ 0 h 41148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5257800"/>
              <a:gd name="T13" fmla="*/ 0 h 4114800"/>
              <a:gd name="T14" fmla="*/ 5182785 w 5257800"/>
              <a:gd name="T15" fmla="*/ 4114800 h 41148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257800" h="4114800">
                <a:moveTo>
                  <a:pt x="0" y="0"/>
                </a:moveTo>
                <a:lnTo>
                  <a:pt x="5107774" y="0"/>
                </a:lnTo>
                <a:lnTo>
                  <a:pt x="5257800" y="150026"/>
                </a:lnTo>
                <a:lnTo>
                  <a:pt x="5257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3175" cap="rnd" cmpd="sng">
            <a:solidFill>
              <a:srgbClr val="C0C0C0"/>
            </a:solidFill>
            <a:prstDash val="solid"/>
            <a:round/>
            <a:headEnd/>
            <a:tailEnd/>
          </a:ln>
          <a:effectLst>
            <a:outerShdw blurRad="63500" dist="38500" dir="7500041" sx="98500" sy="100079" kx="99984" algn="tl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6" name="Right Triangle 5"/>
          <p:cNvSpPr>
            <a:spLocks noChangeArrowheads="1"/>
          </p:cNvSpPr>
          <p:nvPr/>
        </p:nvSpPr>
        <p:spPr bwMode="auto"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>
            <a:solidFill>
              <a:srgbClr val="FFFFFF"/>
            </a:solidFill>
            <a:bevel/>
            <a:headEnd/>
            <a:tailEnd/>
          </a:ln>
          <a:effectLst>
            <a:outerShdw blurRad="63500" dist="6350" dir="12899787" algn="tl" rotWithShape="0">
              <a:srgbClr val="000000">
                <a:alpha val="46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C637592-9B81-418C-A57C-14EA57B81CE5}" type="datetime1">
              <a:rPr lang="ru-RU" smtClean="0"/>
              <a:t>21.03.2016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61E8AB7-8396-4536-AB1D-DC97B8DE5E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6539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45C75"/>
                </a:solidFill>
              </a:defRPr>
            </a:lvl1pPr>
          </a:lstStyle>
          <a:p>
            <a:pPr>
              <a:defRPr/>
            </a:pPr>
            <a:fld id="{2510DB84-C887-4F4F-9210-29578A03D2F0}" type="datetime1">
              <a:rPr lang="ru-RU" smtClean="0"/>
              <a:t>21.03.2016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045C75"/>
                </a:solidFill>
              </a:defRPr>
            </a:lvl1pPr>
          </a:lstStyle>
          <a:p>
            <a:pPr>
              <a:defRPr/>
            </a:pPr>
            <a:fld id="{1E1FE01F-020C-4EAB-9807-3353C79C5D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29" r:id="rId2"/>
    <p:sldLayoutId id="2147483838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9" r:id="rId9"/>
    <p:sldLayoutId id="2147483835" r:id="rId10"/>
    <p:sldLayoutId id="2147483836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49387" y="5733255"/>
            <a:ext cx="8229600" cy="648073"/>
          </a:xfrm>
        </p:spPr>
        <p:txBody>
          <a:bodyPr/>
          <a:lstStyle/>
          <a:p>
            <a:pPr algn="ctr" eaLnBrk="1" hangingPunct="1"/>
            <a:r>
              <a:rPr lang="en-US" dirty="0" smtClean="0">
                <a:ea typeface="ＭＳ Ｐゴシック" pitchFamily="34" charset="-128"/>
              </a:rPr>
              <a:t/>
            </a:r>
            <a:br>
              <a:rPr lang="en-US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/>
            </a:r>
            <a:br>
              <a:rPr lang="en-US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/>
            </a:r>
            <a:br>
              <a:rPr lang="en-US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/>
            </a:r>
            <a:br>
              <a:rPr lang="en-US" dirty="0" smtClean="0">
                <a:ea typeface="ＭＳ Ｐゴシック" pitchFamily="34" charset="-128"/>
              </a:rPr>
            </a:br>
            <a:r>
              <a:rPr lang="ru-RU" sz="3200" b="1" dirty="0" smtClean="0"/>
              <a:t>Локализационное тестирование носителями языков – как провести и не сорвать сабмит</a:t>
            </a:r>
            <a:r>
              <a:rPr lang="ru-RU" sz="3200" b="1" dirty="0"/>
              <a:t/>
            </a:r>
            <a:br>
              <a:rPr lang="ru-RU" sz="3200" b="1" dirty="0"/>
            </a:br>
            <a:r>
              <a:rPr lang="en-US" sz="3200" b="1" dirty="0">
                <a:sym typeface="Wingdings" pitchFamily="2" charset="2"/>
              </a:rPr>
              <a:t/>
            </a:r>
            <a:br>
              <a:rPr lang="en-US" sz="3200" b="1" dirty="0">
                <a:sym typeface="Wingdings" pitchFamily="2" charset="2"/>
              </a:rPr>
            </a:br>
            <a:r>
              <a:rPr lang="en-US" sz="2800" b="1" dirty="0" smtClean="0">
                <a:ea typeface="ＭＳ Ｐゴシック" pitchFamily="34" charset="-128"/>
              </a:rPr>
              <a:t/>
            </a:r>
            <a:br>
              <a:rPr lang="en-US" sz="2800" b="1" dirty="0" smtClean="0">
                <a:ea typeface="ＭＳ Ｐゴシック" pitchFamily="34" charset="-128"/>
              </a:rPr>
            </a:br>
            <a:r>
              <a:rPr lang="ru-RU" sz="3200" b="1" dirty="0"/>
              <a:t>Николаева </a:t>
            </a:r>
            <a:r>
              <a:rPr lang="ru-RU" sz="3200" b="1" dirty="0" smtClean="0"/>
              <a:t>Анастасия, </a:t>
            </a:r>
            <a:r>
              <a:rPr lang="en-US" sz="3200" b="1" dirty="0" smtClean="0"/>
              <a:t>G5</a:t>
            </a:r>
            <a:r>
              <a:rPr lang="ru-RU" sz="3200" b="1" dirty="0" smtClean="0"/>
              <a:t> </a:t>
            </a:r>
            <a:r>
              <a:rPr lang="en-US" sz="3200" b="1" dirty="0"/>
              <a:t>E</a:t>
            </a:r>
            <a:r>
              <a:rPr lang="en-US" sz="3200" b="1" dirty="0" smtClean="0"/>
              <a:t>ntertainment.</a:t>
            </a:r>
            <a:r>
              <a:rPr lang="en-US" sz="3200" b="1" dirty="0"/>
              <a:t/>
            </a:r>
            <a:br>
              <a:rPr lang="en-US" sz="3200" b="1" dirty="0"/>
            </a:br>
            <a:endParaRPr lang="ru-RU" sz="3200" b="1" dirty="0"/>
          </a:p>
        </p:txBody>
      </p:sp>
      <p:pic>
        <p:nvPicPr>
          <p:cNvPr id="5124" name="Picture 2" descr="g5-Log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980728"/>
            <a:ext cx="1757691" cy="1872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lbtall0u26303.png (160×99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980728"/>
            <a:ext cx="3025785" cy="1872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5400" b="1" dirty="0"/>
              <a:t>Почему это важно?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b="1" dirty="0">
                <a:solidFill>
                  <a:schemeClr val="tx2"/>
                </a:solidFill>
                <a:latin typeface="+mj-lt"/>
              </a:rPr>
              <a:t>Живой язык – для игр крайне важно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r>
              <a:rPr lang="ru-RU" sz="2400" b="1" dirty="0">
                <a:solidFill>
                  <a:schemeClr val="tx2"/>
                </a:solidFill>
                <a:latin typeface="+mj-lt"/>
              </a:rPr>
              <a:t>Язык сложная система с омонимами, синонимами, </a:t>
            </a:r>
            <a:r>
              <a:rPr lang="ru-RU" sz="2400" b="1" dirty="0" smtClean="0">
                <a:solidFill>
                  <a:schemeClr val="tx2"/>
                </a:solidFill>
                <a:latin typeface="+mj-lt"/>
              </a:rPr>
              <a:t>антонимами.</a:t>
            </a:r>
            <a:endParaRPr lang="ru-RU" sz="2400" b="1" dirty="0">
              <a:solidFill>
                <a:schemeClr val="tx2"/>
              </a:solidFill>
              <a:latin typeface="+mj-lt"/>
            </a:endParaRPr>
          </a:p>
          <a:p>
            <a:r>
              <a:rPr lang="ru-RU" sz="2400" b="1" dirty="0">
                <a:solidFill>
                  <a:schemeClr val="tx2"/>
                </a:solidFill>
                <a:latin typeface="+mj-lt"/>
              </a:rPr>
              <a:t>Атмосферность текста помогает сильнее погрузиться в игру</a:t>
            </a:r>
            <a:r>
              <a:rPr lang="ru-RU" sz="2400" b="1" dirty="0" smtClean="0">
                <a:solidFill>
                  <a:schemeClr val="tx2"/>
                </a:solidFill>
                <a:latin typeface="+mj-lt"/>
              </a:rPr>
              <a:t>.</a:t>
            </a:r>
          </a:p>
          <a:p>
            <a:r>
              <a:rPr lang="ru-RU" sz="2400" b="1" dirty="0" smtClean="0">
                <a:solidFill>
                  <a:schemeClr val="tx2"/>
                </a:solidFill>
                <a:latin typeface="+mj-lt"/>
              </a:rPr>
              <a:t>Автопереводом грешат все переводчики.</a:t>
            </a:r>
            <a:endParaRPr lang="ru-RU" sz="24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D4C95F-3058-4B1A-A5E6-D27193CAC991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08835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32592"/>
            <a:ext cx="8229600" cy="908176"/>
          </a:xfrm>
        </p:spPr>
        <p:txBody>
          <a:bodyPr/>
          <a:lstStyle/>
          <a:p>
            <a:pPr algn="ctr"/>
            <a:r>
              <a:rPr lang="ru-RU" sz="4400" b="1" dirty="0" smtClean="0"/>
              <a:t>Почему так происходит?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Clr>
                <a:schemeClr val="tx2"/>
              </a:buClr>
              <a:buNone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Переводчики работают с текстом. Про контекст зачастую ничего не знают.</a:t>
            </a:r>
          </a:p>
          <a:p>
            <a:pPr algn="just"/>
            <a:endParaRPr lang="en-US" b="1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D4C95F-3058-4B1A-A5E6-D27193CAC991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pic>
        <p:nvPicPr>
          <p:cNvPr id="6" name="Picture 2" descr="g5-Log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243" y="-1"/>
            <a:ext cx="812800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9712" y="2492896"/>
            <a:ext cx="4995916" cy="3586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273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764704"/>
            <a:ext cx="8640960" cy="720080"/>
          </a:xfrm>
        </p:spPr>
        <p:txBody>
          <a:bodyPr/>
          <a:lstStyle/>
          <a:p>
            <a:pPr marL="0" indent="0" algn="ctr"/>
            <a:r>
              <a:rPr lang="ru-RU" sz="4400" b="1" dirty="0">
                <a:solidFill>
                  <a:schemeClr val="accent2">
                    <a:lumMod val="50000"/>
                  </a:schemeClr>
                </a:solidFill>
              </a:rPr>
              <a:t>Тестирование носителями языков</a:t>
            </a:r>
            <a:r>
              <a:rPr lang="ru-RU" sz="5400" b="1" dirty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767809"/>
          </a:xfrm>
        </p:spPr>
        <p:txBody>
          <a:bodyPr/>
          <a:lstStyle/>
          <a:p>
            <a:pPr marL="0" indent="0">
              <a:buNone/>
            </a:pPr>
            <a:r>
              <a:rPr lang="ru-RU" sz="2000" b="1" dirty="0" smtClean="0">
                <a:solidFill>
                  <a:srgbClr val="00B050"/>
                </a:solidFill>
                <a:latin typeface="+mj-lt"/>
              </a:rPr>
              <a:t>Плюсы</a:t>
            </a:r>
            <a:r>
              <a:rPr lang="ru-RU" sz="2000" b="1" dirty="0">
                <a:solidFill>
                  <a:srgbClr val="00B050"/>
                </a:solidFill>
                <a:latin typeface="+mj-lt"/>
              </a:rPr>
              <a:t>:</a:t>
            </a:r>
          </a:p>
          <a:p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Качественно</a:t>
            </a:r>
          </a:p>
          <a:p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Оптимизация процесса разработки.</a:t>
            </a:r>
          </a:p>
          <a:p>
            <a:pPr marL="0" indent="0">
              <a:buNone/>
            </a:pPr>
            <a:r>
              <a:rPr lang="ru-RU" sz="2000" b="1" dirty="0">
                <a:solidFill>
                  <a:srgbClr val="FF0000"/>
                </a:solidFill>
                <a:latin typeface="+mj-lt"/>
              </a:rPr>
              <a:t>Минусы:</a:t>
            </a:r>
          </a:p>
          <a:p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Очень дорого</a:t>
            </a:r>
          </a:p>
          <a:p>
            <a:pPr marL="0" indent="0">
              <a:buNone/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5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ч*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30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$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*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12 языков*4 платформы + 20%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(</a:t>
            </a: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PM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)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= 8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640 </a:t>
            </a: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$</a:t>
            </a: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Длительность процесса тестирования.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D4C95F-3058-4B1A-A5E6-D27193CAC991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472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363"/>
            <a:ext cx="8229600" cy="1143000"/>
          </a:xfrm>
        </p:spPr>
        <p:txBody>
          <a:bodyPr/>
          <a:lstStyle/>
          <a:p>
            <a:pPr algn="ctr"/>
            <a:r>
              <a:rPr lang="ru-RU" sz="4400" b="1" dirty="0">
                <a:solidFill>
                  <a:schemeClr val="accent2">
                    <a:lumMod val="50000"/>
                  </a:schemeClr>
                </a:solidFill>
              </a:rPr>
              <a:t>Наш опыт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9363"/>
            <a:ext cx="8229600" cy="5075237"/>
          </a:xfrm>
        </p:spPr>
        <p:txBody>
          <a:bodyPr/>
          <a:lstStyle/>
          <a:p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Тестирование проводилось с самого начала игры.</a:t>
            </a:r>
          </a:p>
          <a:p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Читкоды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.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Подробная инструкция.</a:t>
            </a:r>
          </a:p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5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latin typeface="+mj-lt"/>
              </a:rPr>
              <a:t>созвонов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, множество письменных инструкций.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D4C95F-3058-4B1A-A5E6-D27193CAC991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74848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b="1" dirty="0">
                <a:solidFill>
                  <a:schemeClr val="accent2">
                    <a:lumMod val="50000"/>
                  </a:schemeClr>
                </a:solidFill>
              </a:rPr>
              <a:t>Результат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1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Со второго раза мы получили результаты.</a:t>
            </a:r>
          </a:p>
          <a:p>
            <a:r>
              <a:rPr lang="ru-RU" sz="31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Протестировали мы в итоге одну платформу.</a:t>
            </a:r>
          </a:p>
          <a:p>
            <a:r>
              <a:rPr lang="ru-RU" sz="31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Сдвинули </a:t>
            </a:r>
            <a:r>
              <a:rPr lang="ru-RU" sz="3100" b="1" dirty="0" err="1">
                <a:solidFill>
                  <a:schemeClr val="accent2">
                    <a:lumMod val="50000"/>
                  </a:schemeClr>
                </a:solidFill>
                <a:latin typeface="+mj-lt"/>
              </a:rPr>
              <a:t>дедлайн</a:t>
            </a:r>
            <a:r>
              <a:rPr lang="ru-RU" sz="31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 более чем на месяц.</a:t>
            </a:r>
          </a:p>
          <a:p>
            <a:r>
              <a:rPr lang="ru-RU" sz="3100" b="1" dirty="0" err="1">
                <a:solidFill>
                  <a:schemeClr val="accent2">
                    <a:lumMod val="50000"/>
                  </a:schemeClr>
                </a:solidFill>
                <a:latin typeface="+mj-lt"/>
              </a:rPr>
              <a:t>Демотивированная</a:t>
            </a:r>
            <a:r>
              <a:rPr lang="ru-RU" sz="31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 команда.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D4C95F-3058-4B1A-A5E6-D27193CAC991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53671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79934"/>
          </a:xfrm>
        </p:spPr>
        <p:txBody>
          <a:bodyPr/>
          <a:lstStyle/>
          <a:p>
            <a:pPr algn="ctr"/>
            <a:r>
              <a:rPr lang="ru-RU" b="1" dirty="0"/>
              <a:t>Что придумали </a:t>
            </a:r>
            <a:r>
              <a:rPr lang="ru-RU" b="1" dirty="0" smtClean="0"/>
              <a:t>мы?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2800" b="1" dirty="0">
                <a:solidFill>
                  <a:schemeClr val="tx2"/>
                </a:solidFill>
                <a:latin typeface="+mj-lt"/>
              </a:rPr>
              <a:t>Если есть ляпы перевода в первом часе игры, очевидно что дальше они тоже будут.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D4C95F-3058-4B1A-A5E6-D27193CAC991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0268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851942"/>
          </a:xfrm>
        </p:spPr>
        <p:txBody>
          <a:bodyPr/>
          <a:lstStyle/>
          <a:p>
            <a:pPr algn="ctr"/>
            <a:r>
              <a:rPr lang="ru-RU" b="1" dirty="0" smtClean="0"/>
              <a:t>Как это работает?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D4C95F-3058-4B1A-A5E6-D27193CAC991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771800" y="1516449"/>
            <a:ext cx="1656184" cy="79208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rPr>
              <a:t>Подробный тест план</a:t>
            </a:r>
            <a:endParaRPr lang="ru-RU" b="1" dirty="0">
              <a:solidFill>
                <a:schemeClr val="tx2"/>
              </a:solidFill>
              <a:latin typeface="+mj-lt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824493" y="3748697"/>
            <a:ext cx="1656184" cy="57606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rPr>
              <a:t>Отзывы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43187" y="5418877"/>
            <a:ext cx="1800200" cy="586655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rPr>
              <a:t>Визуальное тестирование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083325" y="4733071"/>
            <a:ext cx="1656184" cy="79208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rPr>
              <a:t>Исправление переводов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31629" y="3784701"/>
            <a:ext cx="1656184" cy="50405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rPr>
              <a:t>Позитивные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119329" y="3766699"/>
            <a:ext cx="1584176" cy="540059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rPr>
              <a:t>Негативные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771800" y="2740585"/>
            <a:ext cx="1656184" cy="57606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rPr>
              <a:t>Тест первого часа</a:t>
            </a:r>
          </a:p>
        </p:txBody>
      </p:sp>
      <p:cxnSp>
        <p:nvCxnSpPr>
          <p:cNvPr id="15" name="Прямая со стрелкой 14"/>
          <p:cNvCxnSpPr>
            <a:stCxn id="6" idx="2"/>
            <a:endCxn id="12" idx="0"/>
          </p:cNvCxnSpPr>
          <p:nvPr/>
        </p:nvCxnSpPr>
        <p:spPr>
          <a:xfrm>
            <a:off x="3599892" y="2308537"/>
            <a:ext cx="0" cy="432048"/>
          </a:xfrm>
          <a:prstGeom prst="straightConnector1">
            <a:avLst/>
          </a:prstGeom>
          <a:ln w="22225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3592984" y="3316649"/>
            <a:ext cx="0" cy="432048"/>
          </a:xfrm>
          <a:prstGeom prst="straightConnector1">
            <a:avLst/>
          </a:prstGeom>
          <a:ln w="22225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7" idx="1"/>
            <a:endCxn id="10" idx="3"/>
          </p:cNvCxnSpPr>
          <p:nvPr/>
        </p:nvCxnSpPr>
        <p:spPr>
          <a:xfrm flipH="1">
            <a:off x="2287813" y="4036729"/>
            <a:ext cx="536680" cy="0"/>
          </a:xfrm>
          <a:prstGeom prst="straightConnector1">
            <a:avLst/>
          </a:prstGeom>
          <a:ln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7" idx="3"/>
            <a:endCxn id="11" idx="1"/>
          </p:cNvCxnSpPr>
          <p:nvPr/>
        </p:nvCxnSpPr>
        <p:spPr>
          <a:xfrm>
            <a:off x="4480677" y="4036729"/>
            <a:ext cx="638652" cy="0"/>
          </a:xfrm>
          <a:prstGeom prst="straightConnector1">
            <a:avLst/>
          </a:prstGeom>
          <a:ln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>
            <a:stCxn id="11" idx="2"/>
            <a:endCxn id="9" idx="0"/>
          </p:cNvCxnSpPr>
          <p:nvPr/>
        </p:nvCxnSpPr>
        <p:spPr>
          <a:xfrm>
            <a:off x="5911417" y="4306758"/>
            <a:ext cx="0" cy="426313"/>
          </a:xfrm>
          <a:prstGeom prst="straightConnector1">
            <a:avLst/>
          </a:prstGeom>
          <a:ln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Соединительная линия уступом 39"/>
          <p:cNvCxnSpPr>
            <a:stCxn id="9" idx="3"/>
            <a:endCxn id="12" idx="3"/>
          </p:cNvCxnSpPr>
          <p:nvPr/>
        </p:nvCxnSpPr>
        <p:spPr>
          <a:xfrm flipH="1" flipV="1">
            <a:off x="4427984" y="3028617"/>
            <a:ext cx="2340000" cy="2100498"/>
          </a:xfrm>
          <a:prstGeom prst="bentConnector3">
            <a:avLst>
              <a:gd name="adj1" fmla="val -9890"/>
            </a:avLst>
          </a:prstGeom>
          <a:ln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>
            <a:off x="1403648" y="4324761"/>
            <a:ext cx="0" cy="1058112"/>
          </a:xfrm>
          <a:prstGeom prst="straightConnector1">
            <a:avLst/>
          </a:prstGeom>
          <a:ln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5827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07926"/>
          </a:xfrm>
        </p:spPr>
        <p:txBody>
          <a:bodyPr/>
          <a:lstStyle/>
          <a:p>
            <a:pPr algn="ctr"/>
            <a:r>
              <a:rPr lang="ru-RU" b="1" dirty="0" smtClean="0"/>
              <a:t>Тест план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sz="3200" b="1" dirty="0" smtClean="0">
                <a:solidFill>
                  <a:schemeClr val="tx2"/>
                </a:solidFill>
                <a:latin typeface="+mj-lt"/>
              </a:rPr>
              <a:t>Пошаговая </a:t>
            </a:r>
            <a:r>
              <a:rPr lang="ru-RU" sz="3200" b="1" dirty="0">
                <a:solidFill>
                  <a:schemeClr val="tx2"/>
                </a:solidFill>
                <a:latin typeface="+mj-lt"/>
              </a:rPr>
              <a:t>инструкция</a:t>
            </a:r>
            <a:r>
              <a:rPr lang="ru-RU" sz="3200" b="1" dirty="0" smtClean="0">
                <a:solidFill>
                  <a:schemeClr val="tx2"/>
                </a:solidFill>
                <a:latin typeface="+mj-lt"/>
              </a:rPr>
              <a:t>.</a:t>
            </a:r>
            <a:endParaRPr lang="ru-RU" sz="3200" b="1" dirty="0">
              <a:solidFill>
                <a:schemeClr val="tx2"/>
              </a:solidFill>
              <a:latin typeface="+mj-lt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3200" b="1" dirty="0">
                <a:solidFill>
                  <a:schemeClr val="tx2"/>
                </a:solidFill>
                <a:latin typeface="+mj-lt"/>
              </a:rPr>
              <a:t>Охватить все типы нового </a:t>
            </a:r>
            <a:r>
              <a:rPr lang="ru-RU" sz="3200" b="1" dirty="0" smtClean="0">
                <a:solidFill>
                  <a:schemeClr val="tx2"/>
                </a:solidFill>
                <a:latin typeface="+mj-lt"/>
              </a:rPr>
              <a:t>контента.</a:t>
            </a:r>
            <a:endParaRPr lang="ru-RU" sz="3200" b="1" dirty="0">
              <a:solidFill>
                <a:schemeClr val="tx2"/>
              </a:solidFill>
              <a:latin typeface="+mj-lt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3200" b="1" dirty="0">
                <a:solidFill>
                  <a:schemeClr val="tx2"/>
                </a:solidFill>
                <a:latin typeface="+mj-lt"/>
              </a:rPr>
              <a:t>Часа прохождения достаточно</a:t>
            </a:r>
            <a:r>
              <a:rPr lang="ru-RU" sz="3200" b="1" dirty="0" smtClean="0">
                <a:solidFill>
                  <a:schemeClr val="tx2"/>
                </a:solidFill>
                <a:latin typeface="+mj-lt"/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b="1" dirty="0" smtClean="0">
                <a:solidFill>
                  <a:schemeClr val="tx2"/>
                </a:solidFill>
                <a:latin typeface="+mj-lt"/>
              </a:rPr>
              <a:t>Тест план должен быть понятным.</a:t>
            </a:r>
            <a:endParaRPr lang="ru-RU" sz="3200" b="1" dirty="0">
              <a:solidFill>
                <a:schemeClr val="tx2"/>
              </a:solidFill>
              <a:latin typeface="+mj-lt"/>
            </a:endParaRPr>
          </a:p>
          <a:p>
            <a:pPr marL="514350" indent="-514350">
              <a:buAutoNum type="arabicPeriod" startAt="5"/>
            </a:pPr>
            <a:r>
              <a:rPr lang="ru-RU" sz="3200" b="1" dirty="0">
                <a:solidFill>
                  <a:schemeClr val="tx2"/>
                </a:solidFill>
                <a:latin typeface="+mj-lt"/>
              </a:rPr>
              <a:t>Перечень проверяемых окон.</a:t>
            </a:r>
          </a:p>
          <a:p>
            <a:pPr marL="514350" indent="-514350">
              <a:buAutoNum type="arabicPeriod" startAt="5"/>
            </a:pPr>
            <a:r>
              <a:rPr lang="ru-RU" sz="3200" b="1" dirty="0">
                <a:solidFill>
                  <a:schemeClr val="tx2"/>
                </a:solidFill>
                <a:latin typeface="+mj-lt"/>
              </a:rPr>
              <a:t>Время на </a:t>
            </a:r>
            <a:r>
              <a:rPr lang="ru-RU" sz="3200" b="1" dirty="0" smtClean="0">
                <a:solidFill>
                  <a:schemeClr val="tx2"/>
                </a:solidFill>
                <a:latin typeface="+mj-lt"/>
              </a:rPr>
              <a:t>отзыв и подготовку к работе.</a:t>
            </a:r>
            <a:endParaRPr lang="ru-RU" sz="32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D4C95F-3058-4B1A-A5E6-D27193CAC991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571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Шаблон тест плана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ru-RU" sz="3200" b="1" dirty="0">
                <a:solidFill>
                  <a:schemeClr val="tx2"/>
                </a:solidFill>
                <a:latin typeface="+mj-lt"/>
              </a:rPr>
              <a:t>Ссылка на </a:t>
            </a:r>
            <a:r>
              <a:rPr lang="ru-RU" sz="3200" b="1" dirty="0" err="1">
                <a:solidFill>
                  <a:schemeClr val="tx2"/>
                </a:solidFill>
                <a:latin typeface="+mj-lt"/>
              </a:rPr>
              <a:t>эмуляторный</a:t>
            </a:r>
            <a:r>
              <a:rPr lang="ru-RU" sz="3200" b="1" dirty="0">
                <a:solidFill>
                  <a:schemeClr val="tx2"/>
                </a:solidFill>
                <a:latin typeface="+mj-lt"/>
              </a:rPr>
              <a:t> </a:t>
            </a:r>
            <a:r>
              <a:rPr lang="ru-RU" sz="3200" b="1" dirty="0" err="1">
                <a:solidFill>
                  <a:schemeClr val="tx2"/>
                </a:solidFill>
                <a:latin typeface="+mj-lt"/>
              </a:rPr>
              <a:t>билд</a:t>
            </a:r>
            <a:r>
              <a:rPr lang="ru-RU" sz="3200" b="1" dirty="0">
                <a:solidFill>
                  <a:schemeClr val="tx2"/>
                </a:solidFill>
                <a:latin typeface="+mj-lt"/>
              </a:rPr>
              <a:t>.</a:t>
            </a:r>
          </a:p>
          <a:p>
            <a:pPr marL="514350" indent="-514350">
              <a:buAutoNum type="arabicPeriod"/>
            </a:pPr>
            <a:r>
              <a:rPr lang="ru-RU" sz="3200" b="1" dirty="0">
                <a:solidFill>
                  <a:schemeClr val="tx2"/>
                </a:solidFill>
                <a:latin typeface="+mj-lt"/>
              </a:rPr>
              <a:t>Инструкция по запуску эмулятора.</a:t>
            </a:r>
          </a:p>
          <a:p>
            <a:pPr marL="514350" indent="-514350">
              <a:buAutoNum type="arabicPeriod"/>
            </a:pPr>
            <a:r>
              <a:rPr lang="ru-RU" sz="3200" b="1" dirty="0">
                <a:solidFill>
                  <a:schemeClr val="tx2"/>
                </a:solidFill>
                <a:latin typeface="+mj-lt"/>
              </a:rPr>
              <a:t>Инструкция по запуску </a:t>
            </a:r>
            <a:r>
              <a:rPr lang="ru-RU" sz="3200" b="1" dirty="0" err="1">
                <a:solidFill>
                  <a:schemeClr val="tx2"/>
                </a:solidFill>
                <a:latin typeface="+mj-lt"/>
              </a:rPr>
              <a:t>читкодов</a:t>
            </a:r>
            <a:r>
              <a:rPr lang="ru-RU" sz="3200" b="1" dirty="0">
                <a:solidFill>
                  <a:schemeClr val="tx2"/>
                </a:solidFill>
                <a:latin typeface="+mj-lt"/>
              </a:rPr>
              <a:t>.</a:t>
            </a:r>
          </a:p>
          <a:p>
            <a:pPr marL="514350" indent="-514350">
              <a:buAutoNum type="arabicPeriod"/>
            </a:pPr>
            <a:r>
              <a:rPr lang="ru-RU" sz="3200" b="1" dirty="0">
                <a:solidFill>
                  <a:schemeClr val="tx2"/>
                </a:solidFill>
                <a:latin typeface="+mj-lt"/>
              </a:rPr>
              <a:t>Список окон для проверки</a:t>
            </a:r>
          </a:p>
          <a:p>
            <a:pPr marL="0" indent="0">
              <a:buNone/>
            </a:pPr>
            <a:endParaRPr lang="ru-RU" dirty="0" smtClean="0"/>
          </a:p>
          <a:p>
            <a:pPr marL="514350" indent="-514350">
              <a:buAutoNum type="arabicPeriod"/>
            </a:pPr>
            <a:endParaRPr lang="ru-RU" dirty="0" smtClean="0"/>
          </a:p>
          <a:p>
            <a:pPr marL="514350" indent="-514350">
              <a:buAutoNum type="arabicPeriod"/>
            </a:pP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D4C95F-3058-4B1A-A5E6-D27193CAC991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33284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Чего нам это стоит?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ru-RU" sz="3200" b="1" dirty="0" smtClean="0">
                <a:solidFill>
                  <a:schemeClr val="tx2"/>
                </a:solidFill>
                <a:latin typeface="+mj-lt"/>
              </a:rPr>
              <a:t>Подготовка тест плана </a:t>
            </a:r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</a:rPr>
              <a:t>~</a:t>
            </a:r>
            <a:r>
              <a:rPr lang="en-US" sz="3200" b="1" dirty="0" smtClean="0">
                <a:solidFill>
                  <a:schemeClr val="tx2"/>
                </a:solidFill>
                <a:latin typeface="+mj-lt"/>
              </a:rPr>
              <a:t> 60 </a:t>
            </a:r>
            <a:r>
              <a:rPr lang="ru-RU" sz="3200" b="1" dirty="0" smtClean="0">
                <a:solidFill>
                  <a:schemeClr val="tx2"/>
                </a:solidFill>
                <a:latin typeface="+mj-lt"/>
              </a:rPr>
              <a:t>мин</a:t>
            </a:r>
            <a:endParaRPr lang="ru-RU" sz="3200" b="1" dirty="0">
              <a:solidFill>
                <a:schemeClr val="tx2"/>
              </a:solidFill>
              <a:latin typeface="+mj-lt"/>
            </a:endParaRPr>
          </a:p>
          <a:p>
            <a:pPr marL="514350" indent="-514350">
              <a:buFont typeface="Wingdings 2" pitchFamily="18" charset="2"/>
              <a:buAutoNum type="arabicPeriod"/>
            </a:pPr>
            <a:r>
              <a:rPr lang="ru-RU" sz="3200" b="1" dirty="0">
                <a:solidFill>
                  <a:schemeClr val="tx2"/>
                </a:solidFill>
                <a:latin typeface="+mj-lt"/>
              </a:rPr>
              <a:t>П</a:t>
            </a:r>
            <a:r>
              <a:rPr lang="ru-RU" sz="3200" b="1" dirty="0" smtClean="0">
                <a:solidFill>
                  <a:schemeClr val="tx2"/>
                </a:solidFill>
                <a:latin typeface="+mj-lt"/>
              </a:rPr>
              <a:t>роведение теста </a:t>
            </a:r>
            <a:r>
              <a:rPr lang="ru-RU" sz="3200" dirty="0">
                <a:solidFill>
                  <a:schemeClr val="accent3">
                    <a:lumMod val="50000"/>
                  </a:schemeClr>
                </a:solidFill>
              </a:rPr>
              <a:t>~</a:t>
            </a:r>
            <a:r>
              <a:rPr lang="en-US" sz="3200" b="1" dirty="0">
                <a:solidFill>
                  <a:schemeClr val="tx2"/>
                </a:solidFill>
              </a:rPr>
              <a:t> </a:t>
            </a:r>
            <a:r>
              <a:rPr lang="ru-RU" sz="3200" b="1" dirty="0">
                <a:solidFill>
                  <a:schemeClr val="tx2"/>
                </a:solidFill>
                <a:latin typeface="+mj-lt"/>
              </a:rPr>
              <a:t>2 дня</a:t>
            </a:r>
          </a:p>
          <a:p>
            <a:pPr marL="514350" indent="-514350">
              <a:buAutoNum type="arabicPeriod"/>
            </a:pPr>
            <a:r>
              <a:rPr lang="ru-RU" sz="3200" b="1" dirty="0">
                <a:solidFill>
                  <a:schemeClr val="tx2"/>
                </a:solidFill>
                <a:latin typeface="+mj-lt"/>
              </a:rPr>
              <a:t>Исправление замечаний </a:t>
            </a: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~</a:t>
            </a:r>
            <a:r>
              <a:rPr lang="en-US" sz="2800" b="1" dirty="0">
                <a:solidFill>
                  <a:schemeClr val="tx2"/>
                </a:solidFill>
              </a:rPr>
              <a:t> </a:t>
            </a:r>
            <a:r>
              <a:rPr lang="ru-RU" sz="3200" b="1" dirty="0">
                <a:solidFill>
                  <a:schemeClr val="tx2"/>
                </a:solidFill>
                <a:latin typeface="+mj-lt"/>
              </a:rPr>
              <a:t>от </a:t>
            </a:r>
            <a:r>
              <a:rPr lang="ru-RU" sz="3200" b="1" dirty="0" smtClean="0">
                <a:solidFill>
                  <a:schemeClr val="tx2"/>
                </a:solidFill>
                <a:latin typeface="+mj-lt"/>
              </a:rPr>
              <a:t>2 дней</a:t>
            </a:r>
            <a:endParaRPr lang="ru-RU" sz="3200" b="1" dirty="0">
              <a:solidFill>
                <a:schemeClr val="tx2"/>
              </a:solidFill>
              <a:latin typeface="+mj-lt"/>
            </a:endParaRPr>
          </a:p>
          <a:p>
            <a:pPr marL="514350" indent="-514350">
              <a:buAutoNum type="arabicPeriod"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D4C95F-3058-4B1A-A5E6-D27193CAC991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2464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715863"/>
          </a:xfrm>
        </p:spPr>
        <p:txBody>
          <a:bodyPr/>
          <a:lstStyle/>
          <a:p>
            <a:pPr algn="ctr" eaLnBrk="1" hangingPunct="1"/>
            <a:r>
              <a:rPr lang="ru-RU" sz="5400" b="1" dirty="0"/>
              <a:t>Николаева Анастасия</a:t>
            </a:r>
            <a:endParaRPr lang="ru-RU" sz="5400" b="1" dirty="0" smtClean="0">
              <a:latin typeface="Comic Sans MS" pitchFamily="66" charset="0"/>
              <a:ea typeface="ＭＳ Ｐゴシック" pitchFamily="34" charset="-128"/>
            </a:endParaRPr>
          </a:p>
        </p:txBody>
      </p:sp>
      <p:pic>
        <p:nvPicPr>
          <p:cNvPr id="6147" name="Picture 2" descr="g5-Log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1200" y="-3426"/>
            <a:ext cx="812800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D4C95F-3058-4B1A-A5E6-D27193CAC991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2276872"/>
            <a:ext cx="583264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rPr>
              <a:t>&gt;</a:t>
            </a:r>
            <a:r>
              <a:rPr lang="ru-RU" sz="3200" b="1" dirty="0" smtClean="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rPr>
              <a:t>5 лет в ИТ</a:t>
            </a:r>
          </a:p>
          <a:p>
            <a:r>
              <a:rPr lang="en-US" sz="3200" b="1" dirty="0" smtClean="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rPr>
              <a:t>QA Specialist</a:t>
            </a:r>
            <a:endParaRPr lang="en-US" sz="3200" b="1" dirty="0">
              <a:solidFill>
                <a:schemeClr val="tx2"/>
              </a:solidFill>
              <a:latin typeface="+mj-lt"/>
              <a:ea typeface="ＭＳ Ｐゴシック" charset="0"/>
              <a:cs typeface="ＭＳ Ｐゴシック" charset="0"/>
            </a:endParaRPr>
          </a:p>
          <a:p>
            <a:r>
              <a:rPr lang="en-US" sz="3200" b="1" dirty="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rPr>
              <a:t>Localization </a:t>
            </a:r>
            <a:r>
              <a:rPr lang="en-US" sz="3200" b="1" dirty="0" smtClean="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rPr>
              <a:t>Manager</a:t>
            </a:r>
            <a:endParaRPr lang="ru-RU" sz="3200" b="1" dirty="0" smtClean="0">
              <a:solidFill>
                <a:schemeClr val="tx2"/>
              </a:solidFill>
              <a:latin typeface="+mj-lt"/>
              <a:ea typeface="ＭＳ Ｐゴシック" charset="0"/>
              <a:cs typeface="ＭＳ Ｐゴシック" charset="0"/>
            </a:endParaRPr>
          </a:p>
          <a:p>
            <a:r>
              <a:rPr lang="en-US" sz="3200" b="1" dirty="0" smtClean="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rPr>
              <a:t>Lead</a:t>
            </a:r>
            <a:endParaRPr lang="ru-RU" sz="3200" b="1" dirty="0" smtClean="0">
              <a:solidFill>
                <a:schemeClr val="tx2"/>
              </a:solidFill>
              <a:latin typeface="+mj-lt"/>
              <a:ea typeface="ＭＳ Ｐゴシック" charset="0"/>
              <a:cs typeface="ＭＳ Ｐゴシック" charset="0"/>
            </a:endParaRPr>
          </a:p>
          <a:p>
            <a:endParaRPr lang="ru-RU" sz="3200" b="1" dirty="0" smtClean="0">
              <a:solidFill>
                <a:schemeClr val="tx2"/>
              </a:solidFill>
              <a:latin typeface="+mj-lt"/>
              <a:ea typeface="ＭＳ Ｐゴシック" charset="0"/>
              <a:cs typeface="ＭＳ Ｐゴシック" charset="0"/>
            </a:endParaRPr>
          </a:p>
          <a:p>
            <a:r>
              <a:rPr lang="en-US" sz="3200" b="1" dirty="0" err="1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  <a:sym typeface="Wingdings" pitchFamily="2" charset="2"/>
              </a:rPr>
              <a:t>skype</a:t>
            </a:r>
            <a:r>
              <a:rPr lang="ru-RU" sz="3200" b="1" dirty="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  <a:sym typeface="Wingdings" pitchFamily="2" charset="2"/>
              </a:rPr>
              <a:t>: </a:t>
            </a:r>
            <a:r>
              <a:rPr lang="en-US" sz="3200" b="1" dirty="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  <a:sym typeface="Wingdings" pitchFamily="2" charset="2"/>
              </a:rPr>
              <a:t>anastasiya.nikolayeva</a:t>
            </a:r>
            <a:endParaRPr lang="en-US" sz="3200" b="1" dirty="0">
              <a:solidFill>
                <a:schemeClr val="tx2"/>
              </a:solidFill>
              <a:latin typeface="+mj-lt"/>
              <a:ea typeface="ＭＳ Ｐゴシック" charset="0"/>
              <a:cs typeface="ＭＳ Ｐゴシック" charset="0"/>
            </a:endParaRP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4128" y="1949710"/>
            <a:ext cx="2818656" cy="3651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74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5400" b="1" dirty="0" smtClean="0"/>
              <a:t>Что мы получили?</a:t>
            </a:r>
            <a:endParaRPr lang="en-US" sz="5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Clr>
                <a:schemeClr val="tx2"/>
              </a:buClr>
              <a:buNone/>
            </a:pPr>
            <a:endParaRPr lang="ru-RU" sz="2800" b="1" dirty="0" smtClean="0">
              <a:solidFill>
                <a:schemeClr val="accent2">
                  <a:lumMod val="50000"/>
                </a:schemeClr>
              </a:solidFill>
              <a:latin typeface="+mj-lt"/>
              <a:ea typeface="+mn-ea"/>
              <a:cs typeface="+mn-cs"/>
            </a:endParaRPr>
          </a:p>
          <a:p>
            <a:pPr marL="514350" indent="-514350">
              <a:buAutoNum type="arabicPeriod"/>
            </a:pPr>
            <a:r>
              <a:rPr lang="ru-RU" sz="2800" b="1" dirty="0" smtClean="0">
                <a:solidFill>
                  <a:schemeClr val="tx2"/>
                </a:solidFill>
                <a:latin typeface="+mj-lt"/>
              </a:rPr>
              <a:t>Регулярные, обязательные проверки.</a:t>
            </a:r>
          </a:p>
          <a:p>
            <a:pPr marL="514350" indent="-514350">
              <a:buAutoNum type="arabicPeriod"/>
            </a:pPr>
            <a:r>
              <a:rPr lang="ru-RU" sz="2800" b="1" dirty="0" smtClean="0">
                <a:solidFill>
                  <a:schemeClr val="tx2"/>
                </a:solidFill>
                <a:latin typeface="+mj-lt"/>
              </a:rPr>
              <a:t>Отсутствие </a:t>
            </a:r>
            <a:r>
              <a:rPr lang="ru-RU" sz="2800" b="1" dirty="0">
                <a:solidFill>
                  <a:schemeClr val="tx2"/>
                </a:solidFill>
                <a:latin typeface="+mj-lt"/>
              </a:rPr>
              <a:t>негативных </a:t>
            </a:r>
            <a:r>
              <a:rPr lang="ru-RU" sz="2800" b="1" dirty="0" smtClean="0">
                <a:solidFill>
                  <a:schemeClr val="tx2"/>
                </a:solidFill>
                <a:latin typeface="+mj-lt"/>
              </a:rPr>
              <a:t>отзывов.</a:t>
            </a:r>
            <a:endParaRPr lang="ru-RU" sz="2800" b="1" dirty="0">
              <a:solidFill>
                <a:schemeClr val="tx2"/>
              </a:solidFill>
              <a:latin typeface="+mj-lt"/>
            </a:endParaRPr>
          </a:p>
          <a:p>
            <a:pPr marL="514350" indent="-514350">
              <a:buAutoNum type="arabicPeriod"/>
            </a:pPr>
            <a:r>
              <a:rPr lang="ru-RU" sz="2800" b="1" dirty="0">
                <a:solidFill>
                  <a:schemeClr val="tx2"/>
                </a:solidFill>
                <a:latin typeface="+mj-lt"/>
              </a:rPr>
              <a:t>Живой фидбек </a:t>
            </a:r>
            <a:r>
              <a:rPr lang="ru-RU" sz="2800" b="1" dirty="0" smtClean="0">
                <a:solidFill>
                  <a:schemeClr val="tx2"/>
                </a:solidFill>
                <a:latin typeface="+mj-lt"/>
              </a:rPr>
              <a:t>об </a:t>
            </a:r>
            <a:r>
              <a:rPr lang="ru-RU" sz="2800" b="1" dirty="0">
                <a:solidFill>
                  <a:schemeClr val="tx2"/>
                </a:solidFill>
                <a:latin typeface="+mj-lt"/>
              </a:rPr>
              <a:t>игре от </a:t>
            </a:r>
            <a:r>
              <a:rPr lang="ru-RU" sz="2800" b="1" dirty="0" smtClean="0">
                <a:solidFill>
                  <a:schemeClr val="tx2"/>
                </a:solidFill>
                <a:latin typeface="+mj-lt"/>
              </a:rPr>
              <a:t>пользователей.</a:t>
            </a:r>
          </a:p>
          <a:p>
            <a:pPr marL="514350" indent="-514350">
              <a:buAutoNum type="arabicPeriod"/>
            </a:pPr>
            <a:r>
              <a:rPr lang="ru-RU" sz="2800" b="1" dirty="0" smtClean="0">
                <a:solidFill>
                  <a:schemeClr val="tx2"/>
                </a:solidFill>
                <a:latin typeface="+mj-lt"/>
              </a:rPr>
              <a:t>Экономию бюджета тестирования</a:t>
            </a:r>
          </a:p>
          <a:p>
            <a:r>
              <a:rPr lang="ru-RU" sz="1800" b="1" dirty="0">
                <a:solidFill>
                  <a:schemeClr val="tx2"/>
                </a:solidFill>
                <a:latin typeface="+mj-lt"/>
              </a:rPr>
              <a:t>Тест носителем </a:t>
            </a:r>
            <a:r>
              <a:rPr lang="ru-RU" sz="1800" b="1" dirty="0" smtClean="0">
                <a:solidFill>
                  <a:schemeClr val="tx2"/>
                </a:solidFill>
                <a:latin typeface="+mj-lt"/>
              </a:rPr>
              <a:t>5 </a:t>
            </a:r>
            <a:r>
              <a:rPr lang="ru-RU" sz="1800" b="1" dirty="0">
                <a:solidFill>
                  <a:schemeClr val="tx2"/>
                </a:solidFill>
                <a:latin typeface="+mj-lt"/>
              </a:rPr>
              <a:t>ч*30</a:t>
            </a:r>
            <a:r>
              <a:rPr lang="en-US" sz="1800" b="1" dirty="0">
                <a:solidFill>
                  <a:schemeClr val="tx2"/>
                </a:solidFill>
                <a:latin typeface="+mj-lt"/>
              </a:rPr>
              <a:t>$</a:t>
            </a:r>
            <a:r>
              <a:rPr lang="ru-RU" sz="1800" b="1" dirty="0">
                <a:solidFill>
                  <a:schemeClr val="tx2"/>
                </a:solidFill>
                <a:latin typeface="+mj-lt"/>
              </a:rPr>
              <a:t>*12 языков*4 платформы+20% (</a:t>
            </a:r>
            <a:r>
              <a:rPr lang="en-US" sz="1800" b="1" dirty="0">
                <a:solidFill>
                  <a:schemeClr val="tx2"/>
                </a:solidFill>
                <a:latin typeface="+mj-lt"/>
              </a:rPr>
              <a:t>PM</a:t>
            </a:r>
            <a:r>
              <a:rPr lang="ru-RU" sz="1800" b="1" dirty="0">
                <a:solidFill>
                  <a:schemeClr val="tx2"/>
                </a:solidFill>
                <a:latin typeface="+mj-lt"/>
              </a:rPr>
              <a:t>) = 8 640 </a:t>
            </a:r>
            <a:r>
              <a:rPr lang="en-US" sz="1800" b="1" dirty="0">
                <a:solidFill>
                  <a:schemeClr val="tx2"/>
                </a:solidFill>
                <a:latin typeface="+mj-lt"/>
              </a:rPr>
              <a:t>$</a:t>
            </a:r>
            <a:endParaRPr lang="ru-RU" sz="1800" b="1" dirty="0">
              <a:solidFill>
                <a:schemeClr val="tx2"/>
              </a:solidFill>
              <a:latin typeface="+mj-lt"/>
            </a:endParaRPr>
          </a:p>
          <a:p>
            <a:r>
              <a:rPr lang="ru-RU" sz="1800" b="1" dirty="0">
                <a:solidFill>
                  <a:schemeClr val="tx2"/>
                </a:solidFill>
                <a:latin typeface="+mj-lt"/>
              </a:rPr>
              <a:t>Наш </a:t>
            </a:r>
            <a:r>
              <a:rPr lang="ru-RU" sz="1800" b="1" dirty="0" smtClean="0">
                <a:solidFill>
                  <a:schemeClr val="tx2"/>
                </a:solidFill>
                <a:latin typeface="+mj-lt"/>
              </a:rPr>
              <a:t>вариант 1,5 </a:t>
            </a:r>
            <a:r>
              <a:rPr lang="ru-RU" sz="1800" b="1" dirty="0">
                <a:solidFill>
                  <a:schemeClr val="tx2"/>
                </a:solidFill>
                <a:latin typeface="+mj-lt"/>
              </a:rPr>
              <a:t>ч*30</a:t>
            </a:r>
            <a:r>
              <a:rPr lang="en-US" sz="1800" b="1" dirty="0">
                <a:solidFill>
                  <a:schemeClr val="tx2"/>
                </a:solidFill>
                <a:latin typeface="+mj-lt"/>
              </a:rPr>
              <a:t>$</a:t>
            </a:r>
            <a:r>
              <a:rPr lang="ru-RU" sz="1800" b="1" dirty="0">
                <a:solidFill>
                  <a:schemeClr val="tx2"/>
                </a:solidFill>
                <a:latin typeface="+mj-lt"/>
              </a:rPr>
              <a:t>*12 языков+20% (</a:t>
            </a:r>
            <a:r>
              <a:rPr lang="en-US" sz="1800" b="1" dirty="0">
                <a:solidFill>
                  <a:schemeClr val="tx2"/>
                </a:solidFill>
                <a:latin typeface="+mj-lt"/>
              </a:rPr>
              <a:t>PM</a:t>
            </a:r>
            <a:r>
              <a:rPr lang="ru-RU" sz="1800" b="1" dirty="0">
                <a:solidFill>
                  <a:schemeClr val="tx2"/>
                </a:solidFill>
                <a:latin typeface="+mj-lt"/>
              </a:rPr>
              <a:t>) = 648 </a:t>
            </a:r>
            <a:r>
              <a:rPr lang="en-US" sz="1800" b="1" dirty="0">
                <a:solidFill>
                  <a:schemeClr val="tx2"/>
                </a:solidFill>
                <a:latin typeface="+mj-lt"/>
              </a:rPr>
              <a:t>$</a:t>
            </a:r>
            <a:r>
              <a:rPr lang="en-US" sz="2800" b="1" dirty="0">
                <a:solidFill>
                  <a:schemeClr val="tx2"/>
                </a:solidFill>
                <a:latin typeface="+mj-lt"/>
              </a:rPr>
              <a:t> </a:t>
            </a:r>
            <a:endParaRPr lang="ru-RU" sz="2800" b="1" dirty="0">
              <a:solidFill>
                <a:schemeClr val="tx2"/>
              </a:solidFill>
              <a:latin typeface="+mj-lt"/>
            </a:endParaRPr>
          </a:p>
          <a:p>
            <a:pPr marL="0" indent="0">
              <a:buNone/>
            </a:pPr>
            <a:endParaRPr lang="ru-RU" sz="2800" b="1" dirty="0">
              <a:solidFill>
                <a:schemeClr val="tx2"/>
              </a:solidFill>
              <a:latin typeface="+mj-lt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D4C95F-3058-4B1A-A5E6-D27193CAC991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  <p:pic>
        <p:nvPicPr>
          <p:cNvPr id="6" name="Picture 2" descr="g5-Log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1200" y="0"/>
            <a:ext cx="812800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520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923950"/>
          </a:xfrm>
        </p:spPr>
        <p:txBody>
          <a:bodyPr/>
          <a:lstStyle/>
          <a:p>
            <a:pPr algn="ctr"/>
            <a:r>
              <a:rPr lang="ru-RU" sz="8000" b="1" dirty="0"/>
              <a:t>Выводы</a:t>
            </a:r>
            <a:endParaRPr lang="en-US" sz="8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Clr>
                <a:schemeClr val="tx2"/>
              </a:buClr>
              <a:buFont typeface="Wingdings 2" pitchFamily="18" charset="2"/>
              <a:buAutoNum type="arabicPeriod"/>
            </a:pP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rPr>
              <a:t>Убедились, что тестирование носителями - необходимость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rPr>
              <a:t>.</a:t>
            </a:r>
          </a:p>
          <a:p>
            <a:pPr marL="514350" indent="-514350">
              <a:buClr>
                <a:schemeClr val="tx2"/>
              </a:buClr>
              <a:buFont typeface="Wingdings 2" pitchFamily="18" charset="2"/>
              <a:buAutoNum type="arabicPeriod"/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rPr>
              <a:t>Поняли, что это далеко не панацея.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+mj-lt"/>
              <a:ea typeface="+mn-ea"/>
              <a:cs typeface="+mn-cs"/>
            </a:endParaRPr>
          </a:p>
          <a:p>
            <a:pPr marL="514350" indent="-514350">
              <a:buClr>
                <a:schemeClr val="tx2"/>
              </a:buClr>
              <a:buAutoNum type="arabicPeriod"/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rPr>
              <a:t>Рассмотрели принцпы подготовки тест плана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+mj-lt"/>
              <a:ea typeface="+mn-ea"/>
              <a:cs typeface="+mn-cs"/>
            </a:endParaRPr>
          </a:p>
          <a:p>
            <a:pPr marL="514350" indent="-514350">
              <a:buAutoNum type="arabicPeriod"/>
            </a:pP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D4C95F-3058-4B1A-A5E6-D27193CAC991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  <p:pic>
        <p:nvPicPr>
          <p:cNvPr id="5" name="Picture 2" descr="g5-Log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1200" y="0"/>
            <a:ext cx="812800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4818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D4C95F-3058-4B1A-A5E6-D27193CAC991}" type="slidenum">
              <a:rPr lang="ru-RU" smtClean="0"/>
              <a:pPr>
                <a:defRPr/>
              </a:pPr>
              <a:t>22</a:t>
            </a:fld>
            <a:endParaRPr lang="ru-RU" dirty="0"/>
          </a:p>
        </p:txBody>
      </p:sp>
      <p:pic>
        <p:nvPicPr>
          <p:cNvPr id="5" name="Picture 2" descr="g5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1200" y="-39482"/>
            <a:ext cx="812800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1560" y="611743"/>
            <a:ext cx="84318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rPr>
              <a:t>P.S. </a:t>
            </a:r>
            <a:r>
              <a:rPr lang="ru-RU" sz="3600" b="1" dirty="0" smtClean="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rPr>
              <a:t>Спасибо </a:t>
            </a:r>
            <a:r>
              <a:rPr lang="ru-RU" sz="3600" b="1" dirty="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rPr>
              <a:t>за внимание</a:t>
            </a:r>
            <a:endParaRPr lang="en-US" sz="3600" b="1" dirty="0">
              <a:solidFill>
                <a:schemeClr val="tx2"/>
              </a:solidFill>
              <a:latin typeface="+mj-lt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1798436"/>
            <a:ext cx="7431608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ru-RU" sz="3600" b="1" dirty="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  <a:sym typeface="Wingdings" pitchFamily="2" charset="2"/>
              </a:rPr>
              <a:t>Готова ответить на ваши вопросы.</a:t>
            </a:r>
            <a:endParaRPr lang="en-US" sz="3600" b="1" dirty="0">
              <a:solidFill>
                <a:schemeClr val="tx2"/>
              </a:solidFill>
              <a:latin typeface="+mj-lt"/>
              <a:ea typeface="ＭＳ Ｐゴシック" charset="0"/>
              <a:cs typeface="ＭＳ Ｐゴシック" charset="0"/>
              <a:sym typeface="Wingdings" pitchFamily="2" charset="2"/>
            </a:endParaRPr>
          </a:p>
          <a:p>
            <a:pPr marL="0" indent="0" algn="ctr">
              <a:buNone/>
            </a:pPr>
            <a:endParaRPr lang="ru-RU" sz="3600" b="1" dirty="0">
              <a:solidFill>
                <a:schemeClr val="tx2"/>
              </a:solidFill>
              <a:latin typeface="+mj-lt"/>
              <a:ea typeface="ＭＳ Ｐゴシック" charset="0"/>
              <a:cs typeface="ＭＳ Ｐゴシック" charset="0"/>
              <a:sym typeface="Wingdings" pitchFamily="2" charset="2"/>
            </a:endParaRPr>
          </a:p>
          <a:p>
            <a:pPr marL="0" indent="0" algn="ctr">
              <a:buNone/>
            </a:pPr>
            <a:endParaRPr lang="ru-RU" b="1" dirty="0" smtClean="0">
              <a:solidFill>
                <a:schemeClr val="accent2">
                  <a:lumMod val="50000"/>
                </a:schemeClr>
              </a:solidFill>
              <a:latin typeface="+mj-lt"/>
              <a:ea typeface="+mn-ea"/>
              <a:sym typeface="Wingdings" pitchFamily="2" charset="2"/>
            </a:endParaRPr>
          </a:p>
          <a:p>
            <a:pPr marL="0" indent="0" algn="ctr">
              <a:buNone/>
            </a:pP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sym typeface="Wingdings" pitchFamily="2" charset="2"/>
              </a:rPr>
              <a:t>skype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sym typeface="Wingdings" pitchFamily="2" charset="2"/>
              </a:rPr>
              <a:t>: 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sym typeface="Wingdings" pitchFamily="2" charset="2"/>
              </a:rPr>
              <a:t>anastasiya.nikolayeva</a:t>
            </a:r>
            <a:endParaRPr lang="ru-RU" sz="2400" b="1" dirty="0" smtClean="0">
              <a:solidFill>
                <a:schemeClr val="accent2">
                  <a:lumMod val="50000"/>
                </a:schemeClr>
              </a:solidFill>
              <a:latin typeface="+mj-lt"/>
              <a:ea typeface="+mn-ea"/>
              <a:sym typeface="Wingdings" pitchFamily="2" charset="2"/>
            </a:endParaRPr>
          </a:p>
          <a:p>
            <a:pPr marL="0" indent="0" algn="ctr">
              <a:buNone/>
            </a:pPr>
            <a:endParaRPr lang="en-US" b="1" dirty="0">
              <a:solidFill>
                <a:schemeClr val="accent2">
                  <a:lumMod val="50000"/>
                </a:schemeClr>
              </a:solidFill>
              <a:latin typeface="+mj-lt"/>
              <a:ea typeface="+mn-ea"/>
              <a:sym typeface="Wingdings" pitchFamily="2" charset="2"/>
            </a:endParaRPr>
          </a:p>
          <a:p>
            <a:pPr marL="0" indent="0" algn="ctr">
              <a:buNone/>
            </a:pPr>
            <a:endParaRPr lang="ru-RU" b="1" dirty="0">
              <a:solidFill>
                <a:schemeClr val="accent2">
                  <a:lumMod val="50000"/>
                </a:schemeClr>
              </a:solidFill>
              <a:latin typeface="+mj-lt"/>
              <a:ea typeface="+mn-ea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492896"/>
            <a:ext cx="2028825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204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563910"/>
          </a:xfrm>
        </p:spPr>
        <p:txBody>
          <a:bodyPr/>
          <a:lstStyle/>
          <a:p>
            <a:pPr algn="ctr"/>
            <a:r>
              <a:rPr lang="en-US" sz="4000" b="1" dirty="0"/>
              <a:t>G5</a:t>
            </a:r>
            <a:r>
              <a:rPr lang="ru-RU" sz="4000" b="1" dirty="0"/>
              <a:t> </a:t>
            </a:r>
            <a:r>
              <a:rPr lang="en-US" sz="4000" b="1" dirty="0"/>
              <a:t>Entertainment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1"/>
            <a:ext cx="8229600" cy="5055840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b="1" dirty="0">
                <a:solidFill>
                  <a:schemeClr val="tx2"/>
                </a:solidFill>
                <a:latin typeface="+mj-lt"/>
              </a:rPr>
              <a:t>И</a:t>
            </a:r>
            <a:r>
              <a:rPr lang="ru-RU" sz="3200" b="1" dirty="0" smtClean="0">
                <a:solidFill>
                  <a:schemeClr val="tx2"/>
                </a:solidFill>
                <a:latin typeface="+mj-lt"/>
              </a:rPr>
              <a:t>здатель игр для мобильных платформ</a:t>
            </a:r>
            <a:r>
              <a:rPr lang="ru-RU" sz="3200" b="1" dirty="0">
                <a:solidFill>
                  <a:schemeClr val="tx2"/>
                </a:solidFill>
                <a:latin typeface="+mj-lt"/>
              </a:rPr>
              <a:t>.</a:t>
            </a:r>
            <a:endParaRPr lang="ru-RU" sz="3200" b="1" dirty="0" smtClean="0">
              <a:solidFill>
                <a:schemeClr val="tx2"/>
              </a:solidFill>
              <a:latin typeface="+mj-lt"/>
            </a:endParaRPr>
          </a:p>
          <a:p>
            <a:pPr>
              <a:buClr>
                <a:schemeClr val="tx2"/>
              </a:buClr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Поддержка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7 платформ 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(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+mj-lt"/>
              </a:rPr>
              <a:t>iOS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,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+mj-lt"/>
              </a:rPr>
              <a:t>iOS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 MAC, Android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и 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Windows Phone)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.</a:t>
            </a:r>
          </a:p>
          <a:p>
            <a:pPr>
              <a:buClr>
                <a:schemeClr val="tx2"/>
              </a:buClr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Поддержка 13 языков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(</a:t>
            </a: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EN,DE,ES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, FR, IT, RU. JA, KO, </a:t>
            </a: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BR, PT, 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ZH, ZH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+mj-lt"/>
              </a:rPr>
              <a:t>Trad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).</a:t>
            </a:r>
          </a:p>
          <a:p>
            <a:pPr>
              <a:buClr>
                <a:schemeClr val="tx2"/>
              </a:buClr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Регулярный выпуск новых проектов на новых платформах.</a:t>
            </a:r>
          </a:p>
          <a:p>
            <a:pPr>
              <a:buClr>
                <a:schemeClr val="tx2"/>
              </a:buClr>
            </a:pP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&gt; 100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Premium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проектов.</a:t>
            </a:r>
          </a:p>
          <a:p>
            <a:pPr>
              <a:buClr>
                <a:schemeClr val="tx2"/>
              </a:buClr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12 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F2P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проектов с регулярными обновлениями контента.</a:t>
            </a:r>
          </a:p>
          <a:p>
            <a:pPr marL="0" indent="0">
              <a:buNone/>
            </a:pPr>
            <a:endParaRPr lang="en-US" sz="32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D4C95F-3058-4B1A-A5E6-D27193CAC991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pic>
        <p:nvPicPr>
          <p:cNvPr id="6" name="Picture 2" descr="g5-Log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1200" y="-3426"/>
            <a:ext cx="812800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1" descr="VCPHDic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8063" y="4912658"/>
            <a:ext cx="1084824" cy="1138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805" y="4886507"/>
            <a:ext cx="1150544" cy="115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51577" y="4939471"/>
            <a:ext cx="1175536" cy="11678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9193" y="4926350"/>
            <a:ext cx="1171617" cy="11650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8396" y="4898396"/>
            <a:ext cx="1094829" cy="11171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52264" y="4941168"/>
            <a:ext cx="1157872" cy="1150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15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563910"/>
          </a:xfrm>
        </p:spPr>
        <p:txBody>
          <a:bodyPr/>
          <a:lstStyle/>
          <a:p>
            <a:pPr algn="ctr"/>
            <a:r>
              <a:rPr lang="ru-RU" sz="4000" b="1" dirty="0"/>
              <a:t>План</a:t>
            </a:r>
            <a:r>
              <a:rPr lang="ru-RU" dirty="0" smtClean="0"/>
              <a:t> </a:t>
            </a:r>
            <a:r>
              <a:rPr lang="ru-RU" sz="4000" b="1" dirty="0"/>
              <a:t>доклада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5"/>
            <a:ext cx="8229600" cy="4839816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Локализационное тестирование.</a:t>
            </a:r>
          </a:p>
          <a:p>
            <a:pPr marL="514350" indent="-514350">
              <a:buAutoNum type="arabicPeriod"/>
            </a:pP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Тестирование носителями языков.</a:t>
            </a:r>
          </a:p>
          <a:p>
            <a:pPr marL="514350" indent="-514350">
              <a:buAutoNum type="arabicPeriod"/>
            </a:pP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Наш опыт тестирования носителями.</a:t>
            </a:r>
          </a:p>
          <a:p>
            <a:pPr marL="514350" indent="-514350">
              <a:buAutoNum type="arabicPeriod"/>
            </a:pPr>
            <a:endParaRPr lang="ru-RU" sz="3600" b="1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pPr marL="514350" indent="-514350">
              <a:buAutoNum type="arabicPeriod"/>
            </a:pP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D4C95F-3058-4B1A-A5E6-D27193CAC991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6007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576064"/>
          </a:xfrm>
        </p:spPr>
        <p:txBody>
          <a:bodyPr/>
          <a:lstStyle/>
          <a:p>
            <a:pPr algn="ctr"/>
            <a:r>
              <a:rPr lang="ru-RU" sz="4000" b="1" dirty="0"/>
              <a:t>Локализационное </a:t>
            </a:r>
            <a:r>
              <a:rPr lang="ru-RU" sz="4000" b="1" dirty="0" smtClean="0"/>
              <a:t>тестирование игр: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504056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b="1" dirty="0" smtClean="0">
                <a:solidFill>
                  <a:schemeClr val="tx2"/>
                </a:solidFill>
                <a:latin typeface="+mj-lt"/>
              </a:rPr>
              <a:t>Стабильная работа сборки на языке локализации.</a:t>
            </a:r>
            <a:endParaRPr lang="ru-RU" sz="2800" b="1" dirty="0">
              <a:solidFill>
                <a:schemeClr val="tx2"/>
              </a:solidFill>
              <a:latin typeface="+mj-lt"/>
            </a:endParaRPr>
          </a:p>
          <a:p>
            <a:pPr marL="0" indent="0" algn="ctr">
              <a:buNone/>
            </a:pP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D4C95F-3058-4B1A-A5E6-D27193CAC991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899592" y="2852936"/>
            <a:ext cx="756084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rPr>
              <a:t>Критичные дефекты (</a:t>
            </a:r>
            <a:r>
              <a:rPr lang="ru-RU" sz="2800" b="1" dirty="0" err="1" smtClean="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rPr>
              <a:t>краши</a:t>
            </a:r>
            <a:r>
              <a:rPr lang="ru-RU" sz="2800" b="1" dirty="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rPr>
              <a:t> </a:t>
            </a:r>
            <a:r>
              <a:rPr lang="ru-RU" sz="2800" b="1" dirty="0" smtClean="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rPr>
              <a:t>и </a:t>
            </a:r>
            <a:r>
              <a:rPr lang="ru-RU" sz="2800" b="1" dirty="0" err="1" smtClean="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rPr>
              <a:t>шоустопы</a:t>
            </a:r>
            <a:r>
              <a:rPr lang="ru-RU" sz="2800" b="1" dirty="0" smtClean="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rPr>
              <a:t>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rPr>
              <a:t>Косметические дефекты.</a:t>
            </a:r>
            <a:endParaRPr lang="ru-RU" sz="2800" b="1" dirty="0">
              <a:solidFill>
                <a:schemeClr val="tx2"/>
              </a:solidFill>
              <a:latin typeface="+mj-lt"/>
              <a:ea typeface="ＭＳ Ｐゴシック" charset="0"/>
              <a:cs typeface="ＭＳ Ｐゴシック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064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764704"/>
            <a:ext cx="8830816" cy="576064"/>
          </a:xfrm>
        </p:spPr>
        <p:txBody>
          <a:bodyPr/>
          <a:lstStyle/>
          <a:p>
            <a:pPr algn="ctr"/>
            <a:r>
              <a:rPr lang="ru-RU" sz="5400" b="1" dirty="0" smtClean="0"/>
              <a:t>Косметические дефекты</a:t>
            </a:r>
            <a:endParaRPr lang="ru-RU" sz="5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D4C95F-3058-4B1A-A5E6-D27193CAC991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0831" y="2576080"/>
            <a:ext cx="4341385" cy="298373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259632" y="1691759"/>
            <a:ext cx="66651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rPr>
              <a:t>Корректное отображения шрифтов.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9909" y="2568464"/>
            <a:ext cx="3994043" cy="2991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7033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807960"/>
          </a:xfrm>
        </p:spPr>
        <p:txBody>
          <a:bodyPr/>
          <a:lstStyle/>
          <a:p>
            <a:pPr algn="ctr"/>
            <a:r>
              <a:rPr lang="ru-RU" sz="5400" b="1" dirty="0"/>
              <a:t>Косметические дефекты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3200" b="1" dirty="0" smtClean="0">
                <a:solidFill>
                  <a:schemeClr val="tx2"/>
                </a:solidFill>
                <a:latin typeface="+mj-lt"/>
              </a:rPr>
              <a:t>Графические дефекты.</a:t>
            </a:r>
            <a:endParaRPr lang="ru-RU" sz="3200" b="1" dirty="0">
              <a:solidFill>
                <a:schemeClr val="tx2"/>
              </a:solidFill>
              <a:latin typeface="+mj-lt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D4C95F-3058-4B1A-A5E6-D27193CAC991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251" y="2472738"/>
            <a:ext cx="1663477" cy="15816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9369" y="2527591"/>
            <a:ext cx="6354737" cy="15886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6981" y="4183171"/>
            <a:ext cx="1775624" cy="17190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80060" y="4203588"/>
            <a:ext cx="2514286" cy="83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958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764704"/>
            <a:ext cx="8579296" cy="1440160"/>
          </a:xfrm>
        </p:spPr>
        <p:txBody>
          <a:bodyPr/>
          <a:lstStyle/>
          <a:p>
            <a:pPr algn="ctr"/>
            <a:r>
              <a:rPr lang="ru-RU" sz="4000" b="1" dirty="0"/>
              <a:t>По сути – визуальное тестирование.</a:t>
            </a:r>
            <a:r>
              <a:rPr lang="ru-RU" sz="5400" b="1" dirty="0"/>
              <a:t/>
            </a:r>
            <a:br>
              <a:rPr lang="ru-RU" sz="5400" b="1" dirty="0"/>
            </a:b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ru-RU" sz="4000" b="1" dirty="0" smtClean="0">
              <a:solidFill>
                <a:schemeClr val="tx2"/>
              </a:solidFill>
              <a:latin typeface="+mj-lt"/>
            </a:endParaRPr>
          </a:p>
          <a:p>
            <a:pPr marL="0" indent="0" algn="ctr">
              <a:buNone/>
            </a:pPr>
            <a:endParaRPr lang="ru-RU" sz="4000" b="1" dirty="0">
              <a:solidFill>
                <a:schemeClr val="tx2"/>
              </a:solidFill>
              <a:latin typeface="+mj-lt"/>
            </a:endParaRPr>
          </a:p>
          <a:p>
            <a:pPr marL="0" indent="0" algn="ctr">
              <a:buNone/>
            </a:pPr>
            <a:r>
              <a:rPr lang="ru-RU" sz="4000" b="1" dirty="0" smtClean="0">
                <a:solidFill>
                  <a:schemeClr val="tx2"/>
                </a:solidFill>
                <a:latin typeface="+mj-lt"/>
              </a:rPr>
              <a:t>О чем  </a:t>
            </a:r>
            <a:r>
              <a:rPr lang="ru-RU" sz="4000" b="1" dirty="0">
                <a:solidFill>
                  <a:schemeClr val="tx2"/>
                </a:solidFill>
                <a:latin typeface="+mj-lt"/>
              </a:rPr>
              <a:t>мы забыли?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D4C95F-3058-4B1A-A5E6-D27193CAC991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3013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5400" b="1" dirty="0"/>
              <a:t>Качество языка</a:t>
            </a:r>
            <a:r>
              <a:rPr lang="ru-RU" sz="5400" b="1" dirty="0" smtClean="0"/>
              <a:t>: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D4C95F-3058-4B1A-A5E6-D27193CAC991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806" y="2204989"/>
            <a:ext cx="2051684" cy="16032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0491" y="2222303"/>
            <a:ext cx="6432085" cy="15996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7806" y="3890904"/>
            <a:ext cx="8504770" cy="1358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803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38342</TotalTime>
  <Words>3045</Words>
  <Application>Microsoft Office PowerPoint</Application>
  <PresentationFormat>On-screen Show (4:3)</PresentationFormat>
  <Paragraphs>224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ＭＳ Ｐゴシック</vt:lpstr>
      <vt:lpstr>Arial</vt:lpstr>
      <vt:lpstr>Calibri</vt:lpstr>
      <vt:lpstr>Comic Sans MS</vt:lpstr>
      <vt:lpstr>Constantia</vt:lpstr>
      <vt:lpstr>Wingdings</vt:lpstr>
      <vt:lpstr>Wingdings 2</vt:lpstr>
      <vt:lpstr>Flow</vt:lpstr>
      <vt:lpstr>    Локализационное тестирование носителями языков – как провести и не сорвать сабмит   Николаева Анастасия, G5 Entertainment. </vt:lpstr>
      <vt:lpstr>Николаева Анастасия</vt:lpstr>
      <vt:lpstr>G5 Entertainment</vt:lpstr>
      <vt:lpstr>План доклада</vt:lpstr>
      <vt:lpstr>Локализационное тестирование игр:</vt:lpstr>
      <vt:lpstr>Косметические дефекты</vt:lpstr>
      <vt:lpstr>Косметические дефекты</vt:lpstr>
      <vt:lpstr>По сути – визуальное тестирование. </vt:lpstr>
      <vt:lpstr>Качество языка:</vt:lpstr>
      <vt:lpstr>Почему это важно?</vt:lpstr>
      <vt:lpstr>Почему так происходит?</vt:lpstr>
      <vt:lpstr>Тестирование носителями языков.</vt:lpstr>
      <vt:lpstr>Наш опыт</vt:lpstr>
      <vt:lpstr>Результат</vt:lpstr>
      <vt:lpstr>Что придумали мы?</vt:lpstr>
      <vt:lpstr>Как это работает?</vt:lpstr>
      <vt:lpstr>Тест план</vt:lpstr>
      <vt:lpstr>Шаблон тест плана</vt:lpstr>
      <vt:lpstr>Чего нам это стоит?</vt:lpstr>
      <vt:lpstr>Что мы получили?</vt:lpstr>
      <vt:lpstr>Выводы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main</dc:creator>
  <cp:lastModifiedBy>nikolaeva</cp:lastModifiedBy>
  <cp:revision>503</cp:revision>
  <cp:lastPrinted>2014-04-03T16:11:07Z</cp:lastPrinted>
  <dcterms:created xsi:type="dcterms:W3CDTF">2010-04-27T21:52:47Z</dcterms:created>
  <dcterms:modified xsi:type="dcterms:W3CDTF">2016-03-21T11:46:54Z</dcterms:modified>
</cp:coreProperties>
</file>