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4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9" r:id="rId3"/>
    <p:sldId id="335" r:id="rId4"/>
    <p:sldId id="313" r:id="rId5"/>
    <p:sldId id="336" r:id="rId6"/>
    <p:sldId id="315" r:id="rId7"/>
    <p:sldId id="316" r:id="rId8"/>
    <p:sldId id="339" r:id="rId9"/>
    <p:sldId id="340" r:id="rId10"/>
    <p:sldId id="341" r:id="rId11"/>
    <p:sldId id="318" r:id="rId12"/>
    <p:sldId id="338" r:id="rId13"/>
    <p:sldId id="342" r:id="rId14"/>
    <p:sldId id="322" r:id="rId15"/>
    <p:sldId id="327" r:id="rId16"/>
    <p:sldId id="344" r:id="rId17"/>
    <p:sldId id="345" r:id="rId18"/>
    <p:sldId id="346" r:id="rId19"/>
    <p:sldId id="347" r:id="rId20"/>
    <p:sldId id="348" r:id="rId21"/>
    <p:sldId id="333" r:id="rId22"/>
  </p:sldIdLst>
  <p:sldSz cx="10077450" cy="7583488"/>
  <p:notesSz cx="6794500" cy="9906000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90">
          <p15:clr>
            <a:srgbClr val="A4A3A4"/>
          </p15:clr>
        </p15:guide>
        <p15:guide id="2" orient="horz" pos="4076">
          <p15:clr>
            <a:srgbClr val="A4A3A4"/>
          </p15:clr>
        </p15:guide>
        <p15:guide id="3" orient="horz" pos="1354">
          <p15:clr>
            <a:srgbClr val="A4A3A4"/>
          </p15:clr>
        </p15:guide>
        <p15:guide id="4" orient="horz" pos="4435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pos="3060">
          <p15:clr>
            <a:srgbClr val="A4A3A4"/>
          </p15:clr>
        </p15:guide>
        <p15:guide id="8" pos="339">
          <p15:clr>
            <a:srgbClr val="A4A3A4"/>
          </p15:clr>
        </p15:guide>
        <p15:guide id="9" pos="3288">
          <p15:clr>
            <a:srgbClr val="A4A3A4"/>
          </p15:clr>
        </p15:guide>
        <p15:guide id="10" pos="60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4"/>
    <a:srgbClr val="FFC000"/>
    <a:srgbClr val="8296AA"/>
    <a:srgbClr val="0018A8"/>
    <a:srgbClr val="002244"/>
    <a:srgbClr val="009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3" autoAdjust="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1068" y="48"/>
      </p:cViewPr>
      <p:guideLst>
        <p:guide orient="horz" pos="1090"/>
        <p:guide orient="horz" pos="4076"/>
        <p:guide orient="horz" pos="1354"/>
        <p:guide orient="horz" pos="4435"/>
        <p:guide orient="horz" pos="794"/>
        <p:guide orient="horz" pos="341"/>
        <p:guide pos="3060"/>
        <p:guide pos="339"/>
        <p:guide pos="3288"/>
        <p:guide pos="60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906" y="108"/>
      </p:cViewPr>
      <p:guideLst>
        <p:guide orient="horz" pos="3120"/>
        <p:guide pos="2140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F3D44-F3DA-49D4-BD2D-93CC08D77EC3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0EBE580-F7D4-42BE-82C5-134720A167F5}">
      <dgm:prSet phldrT="[Text]"/>
      <dgm:spPr/>
      <dgm:t>
        <a:bodyPr/>
        <a:lstStyle/>
        <a:p>
          <a:r>
            <a:rPr lang="en-US" smtClean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</a:rPr>
            <a:t>3</a:t>
          </a:r>
          <a:endParaRPr lang="en-US" dirty="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95DE391E-FFC9-4F8A-9F4F-A6D91226476E}" type="parTrans" cxnId="{65DFB0F7-3CA1-4CF9-9285-1349E0CD4838}">
      <dgm:prSet/>
      <dgm:spPr/>
      <dgm:t>
        <a:bodyPr/>
        <a:lstStyle/>
        <a:p>
          <a:endParaRPr lang="en-US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106A2E71-1CA1-4991-B700-0CC1978B20F0}" type="sibTrans" cxnId="{65DFB0F7-3CA1-4CF9-9285-1349E0CD4838}">
      <dgm:prSet/>
      <dgm:spPr/>
      <dgm:t>
        <a:bodyPr/>
        <a:lstStyle/>
        <a:p>
          <a:endParaRPr lang="en-US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31841F55-83EB-4DE6-8428-B63465F56D64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</a:rPr>
            <a:t>8</a:t>
          </a:r>
          <a:endParaRPr lang="en-US" dirty="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B16948D2-9056-4727-A762-35D5CA3A5DF4}" type="parTrans" cxnId="{01729082-E454-49F7-9BA1-2907A5835AC3}">
      <dgm:prSet/>
      <dgm:spPr/>
      <dgm:t>
        <a:bodyPr/>
        <a:lstStyle/>
        <a:p>
          <a:endParaRPr lang="en-US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76D1B373-800A-4194-BE12-ECFAE12FF97F}" type="sibTrans" cxnId="{01729082-E454-49F7-9BA1-2907A5835AC3}">
      <dgm:prSet/>
      <dgm:spPr/>
      <dgm:t>
        <a:bodyPr/>
        <a:lstStyle/>
        <a:p>
          <a:endParaRPr lang="en-US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B0206944-CA96-4E8F-BD71-688E290339A0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</a:rPr>
            <a:t>4</a:t>
          </a:r>
          <a:endParaRPr lang="en-US" dirty="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A72C1547-D158-442D-AB87-73EC904645B8}" type="parTrans" cxnId="{CB84A432-5FD3-48CE-94BC-CE1339177474}">
      <dgm:prSet/>
      <dgm:spPr/>
      <dgm:t>
        <a:bodyPr/>
        <a:lstStyle/>
        <a:p>
          <a:endParaRPr lang="en-US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14A7569A-60B8-43D9-A823-40DA773700EF}" type="sibTrans" cxnId="{CB84A432-5FD3-48CE-94BC-CE1339177474}">
      <dgm:prSet/>
      <dgm:spPr/>
      <dgm:t>
        <a:bodyPr/>
        <a:lstStyle/>
        <a:p>
          <a:endParaRPr lang="en-US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gm:t>
    </dgm:pt>
    <dgm:pt modelId="{42E2670D-B869-44D5-B440-4BA21816AD4D}" type="pres">
      <dgm:prSet presAssocID="{24FF3D44-F3DA-49D4-BD2D-93CC08D77EC3}" presName="Name0" presStyleCnt="0">
        <dgm:presLayoutVars>
          <dgm:dir/>
          <dgm:resizeHandles val="exact"/>
        </dgm:presLayoutVars>
      </dgm:prSet>
      <dgm:spPr/>
    </dgm:pt>
    <dgm:pt modelId="{E0B36049-3753-43CC-B11F-0B6BD6F87480}" type="pres">
      <dgm:prSet presAssocID="{30EBE580-F7D4-42BE-82C5-134720A167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F6CC6-121A-4F3E-A535-1F61D5A91F31}" type="pres">
      <dgm:prSet presAssocID="{106A2E71-1CA1-4991-B700-0CC1978B20F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156DF09-3E2A-4F8F-94AC-458919F925EB}" type="pres">
      <dgm:prSet presAssocID="{106A2E71-1CA1-4991-B700-0CC1978B20F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2421C44-18E5-49AA-8DB1-20FA7E55DF30}" type="pres">
      <dgm:prSet presAssocID="{31841F55-83EB-4DE6-8428-B63465F56D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B40C8-8EE3-4E95-B356-E129F458315F}" type="pres">
      <dgm:prSet presAssocID="{76D1B373-800A-4194-BE12-ECFAE12FF97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33DB24-66E9-4B6E-A57A-1F9F23474DE6}" type="pres">
      <dgm:prSet presAssocID="{76D1B373-800A-4194-BE12-ECFAE12FF97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15811D8-DD86-495C-93DF-F8BE4A2F207C}" type="pres">
      <dgm:prSet presAssocID="{B0206944-CA96-4E8F-BD71-688E290339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4A432-5FD3-48CE-94BC-CE1339177474}" srcId="{24FF3D44-F3DA-49D4-BD2D-93CC08D77EC3}" destId="{B0206944-CA96-4E8F-BD71-688E290339A0}" srcOrd="2" destOrd="0" parTransId="{A72C1547-D158-442D-AB87-73EC904645B8}" sibTransId="{14A7569A-60B8-43D9-A823-40DA773700EF}"/>
    <dgm:cxn modelId="{34B2BB7D-E258-408F-A315-4DCD8DE4700E}" type="presOf" srcId="{76D1B373-800A-4194-BE12-ECFAE12FF97F}" destId="{690B40C8-8EE3-4E95-B356-E129F458315F}" srcOrd="0" destOrd="0" presId="urn:microsoft.com/office/officeart/2005/8/layout/process1"/>
    <dgm:cxn modelId="{56B8EB7F-A2F2-4CB0-BF98-91A89185E73E}" type="presOf" srcId="{106A2E71-1CA1-4991-B700-0CC1978B20F0}" destId="{E8FF6CC6-121A-4F3E-A535-1F61D5A91F31}" srcOrd="0" destOrd="0" presId="urn:microsoft.com/office/officeart/2005/8/layout/process1"/>
    <dgm:cxn modelId="{F677C07C-A1B6-4BED-A081-7C713B3FADB1}" type="presOf" srcId="{30EBE580-F7D4-42BE-82C5-134720A167F5}" destId="{E0B36049-3753-43CC-B11F-0B6BD6F87480}" srcOrd="0" destOrd="0" presId="urn:microsoft.com/office/officeart/2005/8/layout/process1"/>
    <dgm:cxn modelId="{2F9148A7-3974-4E0E-9CB1-0DF5BEC2B086}" type="presOf" srcId="{106A2E71-1CA1-4991-B700-0CC1978B20F0}" destId="{A156DF09-3E2A-4F8F-94AC-458919F925EB}" srcOrd="1" destOrd="0" presId="urn:microsoft.com/office/officeart/2005/8/layout/process1"/>
    <dgm:cxn modelId="{FCC7DBA9-1498-4A56-AC40-BF7030AD38E4}" type="presOf" srcId="{24FF3D44-F3DA-49D4-BD2D-93CC08D77EC3}" destId="{42E2670D-B869-44D5-B440-4BA21816AD4D}" srcOrd="0" destOrd="0" presId="urn:microsoft.com/office/officeart/2005/8/layout/process1"/>
    <dgm:cxn modelId="{65DFB0F7-3CA1-4CF9-9285-1349E0CD4838}" srcId="{24FF3D44-F3DA-49D4-BD2D-93CC08D77EC3}" destId="{30EBE580-F7D4-42BE-82C5-134720A167F5}" srcOrd="0" destOrd="0" parTransId="{95DE391E-FFC9-4F8A-9F4F-A6D91226476E}" sibTransId="{106A2E71-1CA1-4991-B700-0CC1978B20F0}"/>
    <dgm:cxn modelId="{AE925B1B-EA91-4721-B063-351023EA6B12}" type="presOf" srcId="{31841F55-83EB-4DE6-8428-B63465F56D64}" destId="{32421C44-18E5-49AA-8DB1-20FA7E55DF30}" srcOrd="0" destOrd="0" presId="urn:microsoft.com/office/officeart/2005/8/layout/process1"/>
    <dgm:cxn modelId="{E9E1AA81-96A0-4664-BB68-D8E6189323E4}" type="presOf" srcId="{76D1B373-800A-4194-BE12-ECFAE12FF97F}" destId="{4033DB24-66E9-4B6E-A57A-1F9F23474DE6}" srcOrd="1" destOrd="0" presId="urn:microsoft.com/office/officeart/2005/8/layout/process1"/>
    <dgm:cxn modelId="{01729082-E454-49F7-9BA1-2907A5835AC3}" srcId="{24FF3D44-F3DA-49D4-BD2D-93CC08D77EC3}" destId="{31841F55-83EB-4DE6-8428-B63465F56D64}" srcOrd="1" destOrd="0" parTransId="{B16948D2-9056-4727-A762-35D5CA3A5DF4}" sibTransId="{76D1B373-800A-4194-BE12-ECFAE12FF97F}"/>
    <dgm:cxn modelId="{80D8FCB5-6A78-4FCD-B110-D5CDF0EC217E}" type="presOf" srcId="{B0206944-CA96-4E8F-BD71-688E290339A0}" destId="{E15811D8-DD86-495C-93DF-F8BE4A2F207C}" srcOrd="0" destOrd="0" presId="urn:microsoft.com/office/officeart/2005/8/layout/process1"/>
    <dgm:cxn modelId="{DF55DE07-36B6-41B0-9C06-9966F1B98AE3}" type="presParOf" srcId="{42E2670D-B869-44D5-B440-4BA21816AD4D}" destId="{E0B36049-3753-43CC-B11F-0B6BD6F87480}" srcOrd="0" destOrd="0" presId="urn:microsoft.com/office/officeart/2005/8/layout/process1"/>
    <dgm:cxn modelId="{AC8396A1-CF6E-4955-A46D-CF326E101DB1}" type="presParOf" srcId="{42E2670D-B869-44D5-B440-4BA21816AD4D}" destId="{E8FF6CC6-121A-4F3E-A535-1F61D5A91F31}" srcOrd="1" destOrd="0" presId="urn:microsoft.com/office/officeart/2005/8/layout/process1"/>
    <dgm:cxn modelId="{C52A5102-3590-4EFC-B31D-E3E5B25E4FC0}" type="presParOf" srcId="{E8FF6CC6-121A-4F3E-A535-1F61D5A91F31}" destId="{A156DF09-3E2A-4F8F-94AC-458919F925EB}" srcOrd="0" destOrd="0" presId="urn:microsoft.com/office/officeart/2005/8/layout/process1"/>
    <dgm:cxn modelId="{8577622B-8809-40AE-AEEA-C7B1E63260F5}" type="presParOf" srcId="{42E2670D-B869-44D5-B440-4BA21816AD4D}" destId="{32421C44-18E5-49AA-8DB1-20FA7E55DF30}" srcOrd="2" destOrd="0" presId="urn:microsoft.com/office/officeart/2005/8/layout/process1"/>
    <dgm:cxn modelId="{6200B01F-5426-44F9-B62A-E95E5C20C422}" type="presParOf" srcId="{42E2670D-B869-44D5-B440-4BA21816AD4D}" destId="{690B40C8-8EE3-4E95-B356-E129F458315F}" srcOrd="3" destOrd="0" presId="urn:microsoft.com/office/officeart/2005/8/layout/process1"/>
    <dgm:cxn modelId="{4E706C47-982F-43D0-B1D3-36A5DE317CD9}" type="presParOf" srcId="{690B40C8-8EE3-4E95-B356-E129F458315F}" destId="{4033DB24-66E9-4B6E-A57A-1F9F23474DE6}" srcOrd="0" destOrd="0" presId="urn:microsoft.com/office/officeart/2005/8/layout/process1"/>
    <dgm:cxn modelId="{3B0751D8-E37A-4A16-A902-9D0C03E584AD}" type="presParOf" srcId="{42E2670D-B869-44D5-B440-4BA21816AD4D}" destId="{E15811D8-DD86-495C-93DF-F8BE4A2F20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36049-3753-43CC-B11F-0B6BD6F87480}">
      <dsp:nvSpPr>
        <dsp:cNvPr id="0" name=""/>
        <dsp:cNvSpPr/>
      </dsp:nvSpPr>
      <dsp:spPr>
        <a:xfrm>
          <a:off x="3580" y="126581"/>
          <a:ext cx="1070311" cy="6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</a:rPr>
            <a:t>3</a:t>
          </a:r>
          <a:endParaRPr lang="en-US" sz="2900" kern="1200" dirty="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22389" y="145390"/>
        <a:ext cx="1032693" cy="604568"/>
      </dsp:txXfrm>
    </dsp:sp>
    <dsp:sp modelId="{E8FF6CC6-121A-4F3E-A535-1F61D5A91F31}">
      <dsp:nvSpPr>
        <dsp:cNvPr id="0" name=""/>
        <dsp:cNvSpPr/>
      </dsp:nvSpPr>
      <dsp:spPr>
        <a:xfrm>
          <a:off x="1180923" y="314956"/>
          <a:ext cx="226906" cy="2654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1180923" y="368043"/>
        <a:ext cx="158834" cy="159263"/>
      </dsp:txXfrm>
    </dsp:sp>
    <dsp:sp modelId="{32421C44-18E5-49AA-8DB1-20FA7E55DF30}">
      <dsp:nvSpPr>
        <dsp:cNvPr id="0" name=""/>
        <dsp:cNvSpPr/>
      </dsp:nvSpPr>
      <dsp:spPr>
        <a:xfrm>
          <a:off x="1502017" y="126581"/>
          <a:ext cx="1070311" cy="6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</a:rPr>
            <a:t>8</a:t>
          </a:r>
          <a:endParaRPr lang="en-US" sz="2900" kern="1200" dirty="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1520826" y="145390"/>
        <a:ext cx="1032693" cy="604568"/>
      </dsp:txXfrm>
    </dsp:sp>
    <dsp:sp modelId="{690B40C8-8EE3-4E95-B356-E129F458315F}">
      <dsp:nvSpPr>
        <dsp:cNvPr id="0" name=""/>
        <dsp:cNvSpPr/>
      </dsp:nvSpPr>
      <dsp:spPr>
        <a:xfrm>
          <a:off x="2679359" y="314956"/>
          <a:ext cx="226906" cy="2654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2679359" y="368043"/>
        <a:ext cx="158834" cy="159263"/>
      </dsp:txXfrm>
    </dsp:sp>
    <dsp:sp modelId="{E15811D8-DD86-495C-93DF-F8BE4A2F207C}">
      <dsp:nvSpPr>
        <dsp:cNvPr id="0" name=""/>
        <dsp:cNvSpPr/>
      </dsp:nvSpPr>
      <dsp:spPr>
        <a:xfrm>
          <a:off x="3000453" y="126581"/>
          <a:ext cx="1070311" cy="642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n>
                <a:solidFill>
                  <a:srgbClr val="002060"/>
                </a:solidFill>
              </a:ln>
              <a:solidFill>
                <a:schemeClr val="bg2">
                  <a:lumMod val="25000"/>
                </a:schemeClr>
              </a:solidFill>
            </a:rPr>
            <a:t>4</a:t>
          </a:r>
          <a:endParaRPr lang="en-US" sz="2900" kern="1200" dirty="0">
            <a:ln>
              <a:solidFill>
                <a:srgbClr val="002060"/>
              </a:solidFill>
            </a:ln>
            <a:solidFill>
              <a:schemeClr val="bg2">
                <a:lumMod val="25000"/>
              </a:schemeClr>
            </a:solidFill>
          </a:endParaRPr>
        </a:p>
      </dsp:txBody>
      <dsp:txXfrm>
        <a:off x="3019262" y="145390"/>
        <a:ext cx="1032693" cy="604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BAC376-ACF6-4037-8F33-4FBF19ACBAFA}" type="datetime1">
              <a:rPr lang="en-US"/>
              <a:pPr>
                <a:defRPr/>
              </a:pPr>
              <a:t>4/11/2016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938E28-B09B-447E-BCAC-DE51036E3E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54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EBB1D3-38BD-4B0D-B98C-370541E46E48}" type="datetime1">
              <a:rPr lang="en-US"/>
              <a:pPr>
                <a:defRPr/>
              </a:pPr>
              <a:t>4/11/2016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339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BDCC07-116E-44A3-8F3A-12365A52EE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68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1E67A0-E264-409D-AC07-8AD52DAAC49C}" type="slidenum">
              <a:rPr lang="en-GB" smtClean="0"/>
              <a:pPr/>
              <a:t>0</a:t>
            </a:fld>
            <a:endParaRPr lang="en-GB" smtClean="0"/>
          </a:p>
        </p:txBody>
      </p:sp>
      <p:sp>
        <p:nvSpPr>
          <p:cNvPr id="471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729AF9-80FA-47CC-9E65-F9D1BDED2B10}" type="datetime4">
              <a:rPr lang="en-GB" smtClean="0"/>
              <a:pPr/>
              <a:t>11 April 2016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7842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" y="1"/>
            <a:ext cx="10084992" cy="7589674"/>
          </a:xfrm>
          <a:prstGeom prst="rect">
            <a:avLst/>
          </a:prstGeom>
        </p:spPr>
      </p:pic>
      <p:grpSp>
        <p:nvGrpSpPr>
          <p:cNvPr id="25" name="Gruppierung 24"/>
          <p:cNvGrpSpPr/>
          <p:nvPr userDrawn="1"/>
        </p:nvGrpSpPr>
        <p:grpSpPr>
          <a:xfrm>
            <a:off x="1338263" y="3803650"/>
            <a:ext cx="1982787" cy="288925"/>
            <a:chOff x="1338263" y="3803650"/>
            <a:chExt cx="1982787" cy="288925"/>
          </a:xfrm>
          <a:solidFill>
            <a:srgbClr val="FFFFFF"/>
          </a:solidFill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384175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381952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380365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383063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388937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391160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380365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388461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388620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0" y="493713"/>
            <a:ext cx="3670697" cy="446732"/>
            <a:chOff x="0" y="222355"/>
            <a:chExt cx="3667274" cy="446951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3667274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chemeClr val="accent2"/>
                  </a:solidFill>
                  <a:latin typeface="+mn-lt"/>
                  <a:cs typeface="+mn-cs"/>
                </a:rPr>
                <a:t>Deutsche Bank Technology Center, LLC</a:t>
              </a:r>
              <a:endParaRPr lang="en-US" sz="1500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75" y="2149475"/>
            <a:ext cx="8215313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75" y="3151073"/>
            <a:ext cx="8215313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FFFFFF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6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ED02-036E-4AD3-A115-4C9BE6C6B8DA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6634-6D27-471F-B0E0-BF552558A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-603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4293394" y="-567531"/>
            <a:ext cx="8858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895056" y="-567531"/>
            <a:ext cx="885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91789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563688" y="350838"/>
            <a:ext cx="148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686593" y="-950119"/>
            <a:ext cx="1651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2895600" y="1550988"/>
            <a:ext cx="28178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1274763" y="6840538"/>
            <a:ext cx="1196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2719388" y="1949450"/>
            <a:ext cx="2641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1978025" y="1060450"/>
            <a:ext cx="19002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954213" y="6269038"/>
            <a:ext cx="18764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6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7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F29E-545F-4F84-8636-07BB7647C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" y="1"/>
            <a:ext cx="10084992" cy="7589674"/>
          </a:xfrm>
          <a:prstGeom prst="rect">
            <a:avLst/>
          </a:prstGeom>
        </p:spPr>
      </p:pic>
      <p:grpSp>
        <p:nvGrpSpPr>
          <p:cNvPr id="25" name="Gruppierung 24"/>
          <p:cNvGrpSpPr/>
          <p:nvPr userDrawn="1"/>
        </p:nvGrpSpPr>
        <p:grpSpPr>
          <a:xfrm>
            <a:off x="1338263" y="4133870"/>
            <a:ext cx="1982787" cy="288925"/>
            <a:chOff x="1338263" y="4133870"/>
            <a:chExt cx="1982787" cy="288925"/>
          </a:xfrm>
          <a:solidFill>
            <a:srgbClr val="FFFFFF"/>
          </a:solidFill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417197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414974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413387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416085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421959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424182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413387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421483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421642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65" y="2149475"/>
            <a:ext cx="8215322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66" y="3151070"/>
            <a:ext cx="8215322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grpSp>
        <p:nvGrpSpPr>
          <p:cNvPr id="21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/>
          </p:cNvGrpSpPr>
          <p:nvPr userDrawn="1"/>
        </p:nvGrpSpPr>
        <p:grpSpPr bwMode="auto">
          <a:xfrm>
            <a:off x="0" y="493713"/>
            <a:ext cx="3670697" cy="446732"/>
            <a:chOff x="0" y="222355"/>
            <a:chExt cx="3667274" cy="446951"/>
          </a:xfrm>
        </p:grpSpPr>
        <p:sp>
          <p:nvSpPr>
            <p:cNvPr id="27" name="TextBox 26"/>
            <p:cNvSpPr txBox="1"/>
            <p:nvPr userDrawn="1"/>
          </p:nvSpPr>
          <p:spPr bwMode="auto">
            <a:xfrm>
              <a:off x="0" y="438361"/>
              <a:ext cx="3667274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chemeClr val="accent2"/>
                  </a:solidFill>
                  <a:latin typeface="+mn-lt"/>
                  <a:cs typeface="+mn-cs"/>
                </a:rPr>
                <a:t>Deutsche Bank Technology Center, LLC</a:t>
              </a:r>
              <a:endParaRPr lang="en-US" sz="1500" dirty="0">
                <a:solidFill>
                  <a:schemeClr val="accent2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TextBox 27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16272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40000" y="1730375"/>
            <a:ext cx="9000000" cy="4741200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1375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2600" kern="1200" noProof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9201150" y="7106759"/>
            <a:ext cx="331787" cy="24625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597B0-CBD5-48FA-A9DF-AC34A6F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9" y="7106759"/>
            <a:ext cx="564524" cy="3532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884858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Eugeny Govako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2015 CEE-SECR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38163" y="2149200"/>
            <a:ext cx="9000000" cy="4320000"/>
          </a:xfrm>
        </p:spPr>
        <p:txBody>
          <a:bodyPr/>
          <a:lstStyle>
            <a:lvl1pPr>
              <a:defRPr>
                <a:solidFill>
                  <a:srgbClr val="0092D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0000" cy="75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D1ED-210F-454F-9B96-56E606D9BF47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23E0-E25F-489A-B525-4AA14752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884858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Eugeny Govako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2015 CEE-SECR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E14CE-887F-4561-894C-C24CF188B6C8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AE54D-F27F-4B7B-B707-278C6951C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7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8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884858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Eugeny Govako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2015 CEE-SECR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725" y="172945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72800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238A-BE21-4EFB-97BC-35905AF5850E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DE04-D489-4F06-A88E-5F2B162A1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884858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Eugeny Govako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2015 CEE-SECR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68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96F9-B2DE-400C-BF78-9F763A072CDC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2058988" y="7446963"/>
            <a:ext cx="2309812" cy="138112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68B3-E259-4D80-9972-CD00C485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9B98-A45F-4687-A51A-1F2149E9730C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DE4B9-947A-4E52-AC4F-0C49AB40C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7042150"/>
            <a:ext cx="1320800" cy="542925"/>
            <a:chOff x="1" y="7040563"/>
            <a:chExt cx="1320269" cy="542925"/>
          </a:xfrm>
        </p:grpSpPr>
        <p:sp>
          <p:nvSpPr>
            <p:cNvPr id="5" name="TextBox 12"/>
            <p:cNvSpPr txBox="1"/>
            <p:nvPr userDrawn="1"/>
          </p:nvSpPr>
          <p:spPr>
            <a:xfrm>
              <a:off x="1" y="7212013"/>
              <a:ext cx="980681" cy="371475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92D0"/>
                  </a:solidFill>
                  <a:latin typeface="+mn-lt"/>
                  <a:cs typeface="+mn-cs"/>
                </a:rPr>
                <a:t>Identifier</a:t>
              </a:r>
            </a:p>
          </p:txBody>
        </p:sp>
        <p:sp>
          <p:nvSpPr>
            <p:cNvPr id="6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0064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Speaker name</a:t>
            </a:r>
            <a:b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Name of event/date</a:t>
            </a: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18A8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2" y="504000"/>
            <a:ext cx="8460000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530225" y="7446963"/>
            <a:ext cx="138747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3E71F-0862-4D94-9E11-BB0413C9642E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BAFB-95B1-4694-B27E-F152F070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3238"/>
            <a:ext cx="84613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728788"/>
            <a:ext cx="8999537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0225" y="7445375"/>
            <a:ext cx="138747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EB8C7C6-FE7B-4FD3-B98B-ADC533C7DFE8}" type="datetime1">
              <a:rPr lang="en-US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70100" y="7445375"/>
            <a:ext cx="2309813" cy="138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97950" y="7042150"/>
            <a:ext cx="539750" cy="312738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5D9ED44C-9967-4AA2-9848-690F642B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4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6pPr>
      <a:lvl7pPr marL="10091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7pPr>
      <a:lvl8pPr marL="1513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8pPr>
      <a:lvl9pPr marL="20182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447675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895350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343025" indent="-44767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01711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806276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310842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815408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mailto:eugeny.govako@db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ctrTitle" sz="quarter"/>
          </p:nvPr>
        </p:nvSpPr>
        <p:spPr>
          <a:xfrm>
            <a:off x="1323975" y="1948815"/>
            <a:ext cx="8215313" cy="1001713"/>
          </a:xfrm>
        </p:spPr>
        <p:txBody>
          <a:bodyPr/>
          <a:lstStyle/>
          <a:p>
            <a:r>
              <a:rPr lang="ru-RU" dirty="0" smtClean="0"/>
              <a:t>Тестирование в изоляции:</a:t>
            </a:r>
            <a:br>
              <a:rPr lang="ru-RU" dirty="0" smtClean="0"/>
            </a:br>
            <a:r>
              <a:rPr lang="ru-RU" dirty="0" smtClean="0"/>
              <a:t>играем в драконий покер</a:t>
            </a:r>
            <a:endParaRPr lang="en-GB" dirty="0" smtClean="0"/>
          </a:p>
        </p:txBody>
      </p:sp>
      <p:sp>
        <p:nvSpPr>
          <p:cNvPr id="21508" name="Subtitle 2"/>
          <p:cNvSpPr>
            <a:spLocks noGrp="1"/>
          </p:cNvSpPr>
          <p:nvPr>
            <p:ph type="subTitle" sz="quarter" idx="1"/>
          </p:nvPr>
        </p:nvSpPr>
        <p:spPr>
          <a:xfrm>
            <a:off x="1323975" y="3151188"/>
            <a:ext cx="8215313" cy="646112"/>
          </a:xfrm>
        </p:spPr>
        <p:txBody>
          <a:bodyPr/>
          <a:lstStyle/>
          <a:p>
            <a:r>
              <a:rPr lang="ru-RU" dirty="0" smtClean="0"/>
              <a:t>Евгений Говако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500" y="6513444"/>
            <a:ext cx="1075666" cy="6655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Изоляция модулей – </a:t>
            </a:r>
            <a:r>
              <a:rPr lang="en-US" dirty="0" smtClean="0"/>
              <a:t>UI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ltGray">
          <a:xfrm>
            <a:off x="5302943" y="3267938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Card Dealer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40240" y="4739271"/>
            <a:ext cx="1607133" cy="1156210"/>
            <a:chOff x="3460176" y="4317293"/>
            <a:chExt cx="1607133" cy="1156210"/>
          </a:xfrm>
        </p:grpSpPr>
        <p:sp>
          <p:nvSpPr>
            <p:cNvPr id="8" name="TextBox 7"/>
            <p:cNvSpPr txBox="1"/>
            <p:nvPr/>
          </p:nvSpPr>
          <p:spPr bwMode="ltGray">
            <a:xfrm>
              <a:off x="3460176" y="4317293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UI</a:t>
              </a:r>
            </a:p>
          </p:txBody>
        </p:sp>
        <p:sp>
          <p:nvSpPr>
            <p:cNvPr id="11" name="TextBox 10"/>
            <p:cNvSpPr txBox="1"/>
            <p:nvPr/>
          </p:nvSpPr>
          <p:spPr bwMode="ltGray">
            <a:xfrm>
              <a:off x="3460179" y="4745756"/>
              <a:ext cx="1607127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View</a:t>
              </a:r>
            </a:p>
          </p:txBody>
        </p:sp>
        <p:sp>
          <p:nvSpPr>
            <p:cNvPr id="12" name="TextBox 11"/>
            <p:cNvSpPr txBox="1"/>
            <p:nvPr/>
          </p:nvSpPr>
          <p:spPr bwMode="ltGray">
            <a:xfrm>
              <a:off x="3460179" y="5125382"/>
              <a:ext cx="1607130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Action</a:t>
              </a:r>
            </a:p>
          </p:txBody>
        </p:sp>
      </p:grpSp>
      <p:sp>
        <p:nvSpPr>
          <p:cNvPr id="17" name="TextBox 16"/>
          <p:cNvSpPr txBox="1"/>
          <p:nvPr/>
        </p:nvSpPr>
        <p:spPr bwMode="ltGray">
          <a:xfrm>
            <a:off x="1743580" y="1241354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Modifier #1</a:t>
            </a:r>
          </a:p>
        </p:txBody>
      </p:sp>
      <p:sp>
        <p:nvSpPr>
          <p:cNvPr id="21" name="TextBox 20"/>
          <p:cNvSpPr txBox="1"/>
          <p:nvPr/>
        </p:nvSpPr>
        <p:spPr bwMode="ltGray">
          <a:xfrm>
            <a:off x="1424633" y="2814895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#4</a:t>
            </a:r>
          </a:p>
        </p:txBody>
      </p:sp>
      <p:sp>
        <p:nvSpPr>
          <p:cNvPr id="22" name="TextBox 21"/>
          <p:cNvSpPr txBox="1"/>
          <p:nvPr/>
        </p:nvSpPr>
        <p:spPr bwMode="ltGray">
          <a:xfrm>
            <a:off x="1438848" y="3334442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#5</a:t>
            </a:r>
          </a:p>
        </p:txBody>
      </p:sp>
      <p:sp>
        <p:nvSpPr>
          <p:cNvPr id="23" name="Left-Right Arrow 22"/>
          <p:cNvSpPr/>
          <p:nvPr/>
        </p:nvSpPr>
        <p:spPr bwMode="auto">
          <a:xfrm>
            <a:off x="4615171" y="3359200"/>
            <a:ext cx="554182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 rot="5400000">
            <a:off x="2485428" y="2184775"/>
            <a:ext cx="120292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34084" y="2032531"/>
            <a:ext cx="1607127" cy="841330"/>
            <a:chOff x="4196084" y="2667531"/>
            <a:chExt cx="1607127" cy="841330"/>
          </a:xfrm>
        </p:grpSpPr>
        <p:sp>
          <p:nvSpPr>
            <p:cNvPr id="19" name="TextBox 18"/>
            <p:cNvSpPr txBox="1"/>
            <p:nvPr/>
          </p:nvSpPr>
          <p:spPr bwMode="ltGray">
            <a:xfrm>
              <a:off x="4196084" y="2667531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#2</a:t>
              </a:r>
            </a:p>
          </p:txBody>
        </p:sp>
        <p:sp>
          <p:nvSpPr>
            <p:cNvPr id="27" name="Left-Right Arrow 26"/>
            <p:cNvSpPr/>
            <p:nvPr/>
          </p:nvSpPr>
          <p:spPr bwMode="auto">
            <a:xfrm rot="5400000">
              <a:off x="4625000" y="3195726"/>
              <a:ext cx="378681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" name="Left-Right Arrow 27"/>
          <p:cNvSpPr/>
          <p:nvPr/>
        </p:nvSpPr>
        <p:spPr bwMode="auto">
          <a:xfrm>
            <a:off x="2056981" y="2895938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>
            <a:off x="2063484" y="3415485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2668" y="1241354"/>
            <a:ext cx="2004507" cy="746777"/>
            <a:chOff x="4214668" y="1876354"/>
            <a:chExt cx="2004507" cy="746777"/>
          </a:xfrm>
        </p:grpSpPr>
        <p:sp>
          <p:nvSpPr>
            <p:cNvPr id="20" name="TextBox 19"/>
            <p:cNvSpPr txBox="1"/>
            <p:nvPr/>
          </p:nvSpPr>
          <p:spPr bwMode="ltGray">
            <a:xfrm>
              <a:off x="4612048" y="1876354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#3</a:t>
              </a:r>
            </a:p>
          </p:txBody>
        </p:sp>
        <p:sp>
          <p:nvSpPr>
            <p:cNvPr id="26" name="Left-Right Arrow 25"/>
            <p:cNvSpPr/>
            <p:nvPr/>
          </p:nvSpPr>
          <p:spPr bwMode="auto">
            <a:xfrm>
              <a:off x="4214668" y="1974113"/>
              <a:ext cx="357332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Left-Right Arrow 29"/>
            <p:cNvSpPr/>
            <p:nvPr/>
          </p:nvSpPr>
          <p:spPr bwMode="auto">
            <a:xfrm rot="5400000">
              <a:off x="5173037" y="2351452"/>
              <a:ext cx="295768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2" name="Lightning Bolt 31"/>
          <p:cNvSpPr/>
          <p:nvPr/>
        </p:nvSpPr>
        <p:spPr bwMode="auto">
          <a:xfrm flipH="1">
            <a:off x="4605992" y="2687545"/>
            <a:ext cx="1280458" cy="335055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5400000">
            <a:off x="3412015" y="4267191"/>
            <a:ext cx="520785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4454" y="2926835"/>
            <a:ext cx="1613989" cy="1128584"/>
            <a:chOff x="3636454" y="3561835"/>
            <a:chExt cx="1613989" cy="1128584"/>
          </a:xfrm>
        </p:grpSpPr>
        <p:sp>
          <p:nvSpPr>
            <p:cNvPr id="13" name="TextBox 12"/>
            <p:cNvSpPr txBox="1"/>
            <p:nvPr/>
          </p:nvSpPr>
          <p:spPr bwMode="ltGray">
            <a:xfrm>
              <a:off x="3636454" y="3561835"/>
              <a:ext cx="1607127" cy="7174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Poker </a:t>
              </a:r>
            </a:p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Table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ltGray">
            <a:xfrm>
              <a:off x="3636454" y="4280743"/>
              <a:ext cx="1613989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Calculator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36" name="Vertical Scroll 35"/>
          <p:cNvSpPr/>
          <p:nvPr/>
        </p:nvSpPr>
        <p:spPr bwMode="auto">
          <a:xfrm>
            <a:off x="6226628" y="5316038"/>
            <a:ext cx="3291307" cy="1529557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Это будет легче, чем если б мы пытались обучить тебя всей игре.</a:t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Тананда.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115318" y="1006451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3810000" y="1815273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1261275" y="2607407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Multiply 40"/>
          <p:cNvSpPr/>
          <p:nvPr/>
        </p:nvSpPr>
        <p:spPr bwMode="auto">
          <a:xfrm>
            <a:off x="1278382" y="3122334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Multiply 42"/>
          <p:cNvSpPr/>
          <p:nvPr/>
        </p:nvSpPr>
        <p:spPr bwMode="auto">
          <a:xfrm>
            <a:off x="5661832" y="3041976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" name="Multiply 43"/>
          <p:cNvSpPr/>
          <p:nvPr/>
        </p:nvSpPr>
        <p:spPr bwMode="auto">
          <a:xfrm>
            <a:off x="2084612" y="1035706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5" name="Multiply 44"/>
          <p:cNvSpPr/>
          <p:nvPr/>
        </p:nvSpPr>
        <p:spPr bwMode="auto">
          <a:xfrm>
            <a:off x="2670442" y="2575935"/>
            <a:ext cx="1965170" cy="1922510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6" name="Cloud 45"/>
          <p:cNvSpPr/>
          <p:nvPr/>
        </p:nvSpPr>
        <p:spPr bwMode="auto">
          <a:xfrm>
            <a:off x="5442082" y="1006452"/>
            <a:ext cx="2999529" cy="1738276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en-US" sz="3200" dirty="0" smtClean="0">
                <a:ln w="0">
                  <a:solidFill>
                    <a:srgbClr val="002144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???</a:t>
            </a:r>
          </a:p>
        </p:txBody>
      </p:sp>
      <p:sp>
        <p:nvSpPr>
          <p:cNvPr id="33" name="Multiply 32"/>
          <p:cNvSpPr/>
          <p:nvPr/>
        </p:nvSpPr>
        <p:spPr bwMode="auto">
          <a:xfrm>
            <a:off x="4980922" y="0"/>
            <a:ext cx="4152206" cy="3886200"/>
          </a:xfrm>
          <a:prstGeom prst="mathMultiply">
            <a:avLst>
              <a:gd name="adj1" fmla="val 5234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89514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ru-RU" dirty="0" smtClean="0"/>
              <a:t>Зачем тестировать в изоляции?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82278" y="1486368"/>
            <a:ext cx="678059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Уменьшаем количество тестов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Локализация проблемы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Простая конфигурация окружения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Сокращение времени тестов</a:t>
            </a:r>
            <a:endParaRPr lang="en-US" sz="2400" dirty="0" smtClean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32003694"/>
              </p:ext>
            </p:extLst>
          </p:nvPr>
        </p:nvGraphicFramePr>
        <p:xfrm>
          <a:off x="1917700" y="3414158"/>
          <a:ext cx="4074346" cy="895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xplosion 1 10"/>
          <p:cNvSpPr/>
          <p:nvPr/>
        </p:nvSpPr>
        <p:spPr bwMode="auto">
          <a:xfrm>
            <a:off x="3543300" y="3772288"/>
            <a:ext cx="1333500" cy="895350"/>
          </a:xfrm>
          <a:prstGeom prst="irregularSeal1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" charset="0"/>
              </a:rPr>
              <a:t>BANG!</a:t>
            </a:r>
          </a:p>
        </p:txBody>
      </p:sp>
      <p:pic>
        <p:nvPicPr>
          <p:cNvPr id="12" name="Picture 2" descr="http://images.clipartpanda.com/sandbox-clipart-lemmling_sandbox_scalable_vector_graphics_svg-2555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01" y="4925633"/>
            <a:ext cx="2964977" cy="9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9688" y="3281921"/>
            <a:ext cx="2609850" cy="1590675"/>
          </a:xfrm>
          <a:prstGeom prst="rect">
            <a:avLst/>
          </a:prstGeom>
        </p:spPr>
      </p:pic>
      <p:pic>
        <p:nvPicPr>
          <p:cNvPr id="1026" name="Picture 2" descr="Песочные Часы, Шаров, Стекло, Час, Часы, Таймер, Символ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76" y="4667637"/>
            <a:ext cx="996738" cy="1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12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Graphic spid="9" grpId="0" uiExpand="1">
        <p:bldAsOne/>
      </p:bldGraphic>
      <p:bldP spid="11" grpId="0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30225" y="1454604"/>
            <a:ext cx="8999538" cy="4741863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Заглушка</a:t>
            </a:r>
            <a:r>
              <a:rPr lang="en-US" dirty="0" smtClean="0">
                <a:ea typeface="ＭＳ Ｐゴシック" pitchFamily="34" charset="-128"/>
              </a:rPr>
              <a:t> (Stub)</a:t>
            </a:r>
            <a:endParaRPr lang="ru-RU" dirty="0" smtClean="0">
              <a:ea typeface="ＭＳ Ｐゴシック" pitchFamily="34" charset="-128"/>
            </a:endParaRPr>
          </a:p>
          <a:p>
            <a:pPr lvl="3"/>
            <a:r>
              <a:rPr lang="ru-RU" dirty="0" smtClean="0">
                <a:ea typeface="ＭＳ Ｐゴシック" pitchFamily="34" charset="-128"/>
              </a:rPr>
              <a:t>Моделирует типовые ответы на запросы</a:t>
            </a:r>
          </a:p>
          <a:p>
            <a:pPr lvl="3"/>
            <a:endParaRPr lang="ru-RU" dirty="0" smtClean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Конфигурируемые заглушки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Выбор поведения перед тестом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Различные данные для разных тестов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Симулятор модуля (</a:t>
            </a:r>
            <a:r>
              <a:rPr lang="en-US" dirty="0" smtClean="0">
                <a:ea typeface="ＭＳ Ｐゴシック" pitchFamily="34" charset="-128"/>
              </a:rPr>
              <a:t>Mock)</a:t>
            </a:r>
            <a:endParaRPr lang="ru-RU" dirty="0" smtClean="0">
              <a:ea typeface="ＭＳ Ｐゴシック" pitchFamily="34" charset="-128"/>
            </a:endParaRPr>
          </a:p>
          <a:p>
            <a:pPr lvl="3"/>
            <a:r>
              <a:rPr lang="ru-RU" dirty="0" smtClean="0">
                <a:ea typeface="ＭＳ Ｐゴシック" pitchFamily="34" charset="-128"/>
              </a:rPr>
              <a:t>Поведение, конфигурируемое программно (из автотестов)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Проверка структуры запросов в </a:t>
            </a:r>
            <a:r>
              <a:rPr lang="en-US" dirty="0" smtClean="0">
                <a:ea typeface="ＭＳ Ｐゴシック" pitchFamily="34" charset="-128"/>
              </a:rPr>
              <a:t>API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Управление данными в ответе на запрос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Симулирование корнер-кейсов</a:t>
            </a:r>
            <a:endParaRPr lang="en-US" dirty="0" smtClean="0">
              <a:ea typeface="ＭＳ Ｐゴシック" pitchFamily="34" charset="-128"/>
            </a:endParaRPr>
          </a:p>
          <a:p>
            <a:pPr marL="4762" lvl="2" indent="0" algn="ctr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ru-RU" dirty="0" smtClean="0"/>
              <a:t>Как заменить модуль?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14174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30225" y="1200604"/>
            <a:ext cx="8999538" cy="5272767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Заглушка</a:t>
            </a:r>
            <a:r>
              <a:rPr lang="en-US" dirty="0" smtClean="0">
                <a:ea typeface="ＭＳ Ｐゴシック" pitchFamily="34" charset="-128"/>
              </a:rPr>
              <a:t> (Stub)</a:t>
            </a:r>
            <a:endParaRPr lang="ru-RU" dirty="0" smtClean="0">
              <a:ea typeface="ＭＳ Ｐゴシック" pitchFamily="34" charset="-128"/>
            </a:endParaRPr>
          </a:p>
          <a:p>
            <a:pPr lvl="3"/>
            <a:r>
              <a:rPr lang="ru-RU" dirty="0" smtClean="0">
                <a:ea typeface="ＭＳ Ｐゴシック" pitchFamily="34" charset="-128"/>
              </a:rPr>
              <a:t>Невысокая стоимость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Не должна повторять функциональность заменяемого модуля</a:t>
            </a:r>
          </a:p>
          <a:p>
            <a:pPr lvl="3"/>
            <a:r>
              <a:rPr lang="en-US" dirty="0" smtClean="0">
                <a:ea typeface="ＭＳ Ｐゴシック" pitchFamily="34" charset="-128"/>
              </a:rPr>
              <a:t>Smoke</a:t>
            </a:r>
            <a:r>
              <a:rPr lang="ru-RU" dirty="0" smtClean="0">
                <a:ea typeface="ＭＳ Ｐゴシック" pitchFamily="34" charset="-128"/>
              </a:rPr>
              <a:t> чеки, </a:t>
            </a:r>
            <a:r>
              <a:rPr lang="en-US" dirty="0" smtClean="0">
                <a:ea typeface="ＭＳ Ｐゴシック" pitchFamily="34" charset="-128"/>
              </a:rPr>
              <a:t>Performance</a:t>
            </a:r>
            <a:endParaRPr lang="ru-RU" dirty="0" smtClean="0">
              <a:ea typeface="ＭＳ Ｐゴシック" pitchFamily="34" charset="-128"/>
            </a:endParaRPr>
          </a:p>
          <a:p>
            <a:pPr lvl="3"/>
            <a:endParaRPr lang="ru-RU" dirty="0" smtClean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Конфигурируемые заглушки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Эволюция заглушки; невысокая стоимость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Статические данные, общие для разных тестов</a:t>
            </a: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lvl="2"/>
            <a:r>
              <a:rPr lang="ru-RU" dirty="0" smtClean="0">
                <a:ea typeface="ＭＳ Ｐゴシック" pitchFamily="34" charset="-128"/>
              </a:rPr>
              <a:t>Симулятор модуля (</a:t>
            </a:r>
            <a:r>
              <a:rPr lang="en-US" dirty="0" smtClean="0">
                <a:ea typeface="ＭＳ Ｐゴシック" pitchFamily="34" charset="-128"/>
              </a:rPr>
              <a:t>Mock)</a:t>
            </a:r>
            <a:endParaRPr lang="ru-RU" dirty="0" smtClean="0">
              <a:ea typeface="ＭＳ Ｐゴシック" pitchFamily="34" charset="-128"/>
            </a:endParaRPr>
          </a:p>
          <a:p>
            <a:pPr lvl="3"/>
            <a:r>
              <a:rPr lang="ru-RU" dirty="0" smtClean="0">
                <a:ea typeface="ＭＳ Ｐゴシック" pitchFamily="34" charset="-128"/>
              </a:rPr>
              <a:t>Может стоить дорого в зависимости от дизайна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Необходимо глубокое погружение </a:t>
            </a:r>
            <a:r>
              <a:rPr lang="en-US" dirty="0" smtClean="0">
                <a:ea typeface="ＭＳ Ｐゴシック" pitchFamily="34" charset="-128"/>
              </a:rPr>
              <a:t>QA</a:t>
            </a:r>
            <a:r>
              <a:rPr lang="ru-RU" dirty="0" smtClean="0">
                <a:ea typeface="ＭＳ Ｐゴシック" pitchFamily="34" charset="-128"/>
              </a:rPr>
              <a:t> в архитектуру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Функциональные автотесты на всех </a:t>
            </a:r>
            <a:r>
              <a:rPr lang="ru-RU" dirty="0" smtClean="0">
                <a:ea typeface="ＭＳ Ｐゴシック" pitchFamily="34" charset="-128"/>
              </a:rPr>
              <a:t>уровнях</a:t>
            </a:r>
            <a:endParaRPr lang="en-US" dirty="0" smtClean="0">
              <a:ea typeface="ＭＳ Ｐゴシック" pitchFamily="34" charset="-128"/>
            </a:endParaRPr>
          </a:p>
          <a:p>
            <a:pPr lvl="3"/>
            <a:r>
              <a:rPr lang="ru-RU" dirty="0" smtClean="0">
                <a:ea typeface="ＭＳ Ｐゴシック" pitchFamily="34" charset="-128"/>
              </a:rPr>
              <a:t>Усложняет рефакторинг</a:t>
            </a:r>
            <a:endParaRPr lang="en-US" dirty="0" smtClean="0">
              <a:ea typeface="ＭＳ Ｐゴシック" pitchFamily="34" charset="-128"/>
            </a:endParaRPr>
          </a:p>
          <a:p>
            <a:pPr marL="4762" lvl="2" indent="0" algn="ctr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03116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666750" y="1349375"/>
            <a:ext cx="8038193" cy="4741863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Знание и понимание архитектуры приложения тестировщиками (</a:t>
            </a:r>
            <a:r>
              <a:rPr lang="en-US" dirty="0" smtClean="0">
                <a:ea typeface="ＭＳ Ｐゴシック" pitchFamily="34" charset="-128"/>
              </a:rPr>
              <a:t>white-box testing)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Разработка архитектуры с учетом интересов тестирования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Тест-дизайн на всех уровнях тестирования</a:t>
            </a:r>
          </a:p>
          <a:p>
            <a:pPr lvl="2"/>
            <a:r>
              <a:rPr lang="ru-RU" dirty="0" smtClean="0">
                <a:ea typeface="ＭＳ Ｐゴシック" pitchFamily="34" charset="-128"/>
              </a:rPr>
              <a:t>Автоматизация на всех уровнях как часть стратегии </a:t>
            </a:r>
            <a:r>
              <a:rPr lang="ru-RU" dirty="0">
                <a:ea typeface="ＭＳ Ｐゴシック" pitchFamily="34" charset="-128"/>
              </a:rPr>
              <a:t>тестирования </a:t>
            </a:r>
            <a:endParaRPr lang="en-US" dirty="0" smtClean="0">
              <a:ea typeface="ＭＳ Ｐゴシック" pitchFamily="34" charset="-128"/>
            </a:endParaRPr>
          </a:p>
          <a:p>
            <a:pPr marL="4762" lvl="2" indent="0" algn="ctr">
              <a:buNone/>
            </a:pPr>
            <a:endParaRPr lang="en-US" sz="2800" dirty="0" smtClean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ru-RU" dirty="0" smtClean="0"/>
              <a:t>С чего начать?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2220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34449"/>
            <a:ext cx="8461375" cy="757237"/>
          </a:xfrm>
        </p:spPr>
        <p:txBody>
          <a:bodyPr/>
          <a:lstStyle/>
          <a:p>
            <a:r>
              <a:rPr lang="ru-RU" dirty="0" smtClean="0"/>
              <a:t>Тестируем </a:t>
            </a:r>
            <a:r>
              <a:rPr lang="en-US" dirty="0" smtClean="0"/>
              <a:t>Dragon Poker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" y="1780223"/>
            <a:ext cx="7851775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Каждую пятую сдачу порядок старшинства карт меняется на обратный </a:t>
            </a:r>
            <a:endParaRPr lang="ru-RU" sz="2400" dirty="0" smtClean="0"/>
          </a:p>
          <a:p>
            <a:pPr marL="960438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961414"/>
                </a:solidFill>
              </a:rPr>
              <a:t>Сыграть 5+ партий, проанализировав результаты исходя из того, какие карты будут на столе</a:t>
            </a:r>
            <a:endParaRPr lang="en-US" b="1" dirty="0" smtClean="0">
              <a:solidFill>
                <a:srgbClr val="961414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C37900"/>
                </a:solidFill>
              </a:rPr>
              <a:t>Сконфигурировать последовательность карт таким способом, чтобы на 5й партии был ожидаемый расклад, проверить победителя</a:t>
            </a:r>
            <a:endParaRPr lang="en-US" b="1" dirty="0" smtClean="0">
              <a:solidFill>
                <a:srgbClr val="C37900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sz="2000" b="1" dirty="0" smtClean="0">
                <a:solidFill>
                  <a:srgbClr val="227122"/>
                </a:solidFill>
              </a:rPr>
              <a:t>В симулированном модуле модификатора включить «модификатор активен»</a:t>
            </a:r>
            <a:r>
              <a:rPr lang="en-US" sz="2000" b="1" dirty="0" smtClean="0">
                <a:solidFill>
                  <a:srgbClr val="227122"/>
                </a:solidFill>
              </a:rPr>
              <a:t> </a:t>
            </a:r>
            <a:endParaRPr lang="en-US" sz="2000" dirty="0" smtClean="0">
              <a:solidFill>
                <a:srgbClr val="22712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475752" y="1008856"/>
            <a:ext cx="4474936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r" eaLnBrk="0" hangingPunct="0"/>
            <a:r>
              <a:rPr lang="en-US" b="1" dirty="0" smtClean="0">
                <a:solidFill>
                  <a:srgbClr val="961414"/>
                </a:solidFill>
              </a:rPr>
              <a:t>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961414"/>
                </a:solidFill>
              </a:rPr>
              <a:t> </a:t>
            </a:r>
            <a:r>
              <a:rPr lang="en-US" b="1" dirty="0" smtClean="0">
                <a:solidFill>
                  <a:srgbClr val="C37900"/>
                </a:solidFill>
              </a:rPr>
              <a:t>Configurable 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C37900"/>
                </a:solidFill>
              </a:rPr>
              <a:t> </a:t>
            </a:r>
            <a:r>
              <a:rPr lang="en-US" b="1" dirty="0" smtClean="0">
                <a:solidFill>
                  <a:srgbClr val="227122"/>
                </a:solidFill>
              </a:rPr>
              <a:t>Mock</a:t>
            </a:r>
            <a:endParaRPr lang="en-US" b="1" dirty="0">
              <a:solidFill>
                <a:srgbClr val="227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96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34449"/>
            <a:ext cx="8461375" cy="757237"/>
          </a:xfrm>
        </p:spPr>
        <p:txBody>
          <a:bodyPr/>
          <a:lstStyle/>
          <a:p>
            <a:r>
              <a:rPr lang="ru-RU" dirty="0" smtClean="0"/>
              <a:t>Тестируем </a:t>
            </a:r>
            <a:r>
              <a:rPr lang="en-US" dirty="0" smtClean="0"/>
              <a:t>Dragon Poker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" y="1780223"/>
            <a:ext cx="78517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Драконы красной масти становятся дикими картами на четных сдачах</a:t>
            </a:r>
            <a:endParaRPr lang="en-US" sz="2400" dirty="0"/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961414"/>
                </a:solidFill>
              </a:rPr>
              <a:t>Играть несколько партий, пока драконы красной масти не выпадут на четной и нечетной сдаче</a:t>
            </a:r>
            <a:endParaRPr lang="en-US" b="1" dirty="0">
              <a:solidFill>
                <a:srgbClr val="961414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Подготовить тестовые наборы карт для проверки четной и нечетной сдачи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rgbClr val="227122"/>
                </a:solidFill>
              </a:rPr>
              <a:t>В симулированном модуле модификатора включить «модификатор активен»</a:t>
            </a:r>
            <a:endParaRPr lang="en-US" dirty="0">
              <a:solidFill>
                <a:srgbClr val="22712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475752" y="1008856"/>
            <a:ext cx="4474936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r" eaLnBrk="0" hangingPunct="0"/>
            <a:r>
              <a:rPr lang="en-US" b="1" dirty="0" smtClean="0">
                <a:solidFill>
                  <a:srgbClr val="961414"/>
                </a:solidFill>
              </a:rPr>
              <a:t>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961414"/>
                </a:solidFill>
              </a:rPr>
              <a:t> </a:t>
            </a:r>
            <a:r>
              <a:rPr lang="en-US" b="1" dirty="0" smtClean="0">
                <a:solidFill>
                  <a:srgbClr val="C37900"/>
                </a:solidFill>
              </a:rPr>
              <a:t>Configurable 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C37900"/>
                </a:solidFill>
              </a:rPr>
              <a:t> </a:t>
            </a:r>
            <a:r>
              <a:rPr lang="en-US" b="1" dirty="0" smtClean="0">
                <a:solidFill>
                  <a:srgbClr val="227122"/>
                </a:solidFill>
              </a:rPr>
              <a:t>Mock</a:t>
            </a:r>
            <a:endParaRPr lang="en-US" b="1" dirty="0">
              <a:solidFill>
                <a:srgbClr val="227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61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34449"/>
            <a:ext cx="8461375" cy="757237"/>
          </a:xfrm>
        </p:spPr>
        <p:txBody>
          <a:bodyPr/>
          <a:lstStyle/>
          <a:p>
            <a:r>
              <a:rPr lang="ru-RU" dirty="0" smtClean="0"/>
              <a:t>Тестируем </a:t>
            </a:r>
            <a:r>
              <a:rPr lang="en-US" dirty="0" smtClean="0"/>
              <a:t>Dragon Poker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" y="1780223"/>
            <a:ext cx="78517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Если среди открытых карт есть 10, все 7 считаются «мертвыми» и не участвуют в раскладе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/>
              <a:t>Если появляется еще одна 10, предыдущее правило </a:t>
            </a:r>
            <a:r>
              <a:rPr lang="ru-RU" sz="2400" dirty="0" smtClean="0"/>
              <a:t>отменяется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rgbClr val="961414"/>
                </a:solidFill>
              </a:rPr>
              <a:t>Играть несколько партий, пока </a:t>
            </a:r>
            <a:r>
              <a:rPr lang="ru-RU" b="1" dirty="0" smtClean="0">
                <a:solidFill>
                  <a:srgbClr val="961414"/>
                </a:solidFill>
              </a:rPr>
              <a:t>среди открытых не попадется одна или несколько 10к</a:t>
            </a:r>
            <a:endParaRPr lang="en-US" b="1" dirty="0">
              <a:solidFill>
                <a:srgbClr val="961414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Подготовить тестовые наборы карт для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проверки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227122"/>
                </a:solidFill>
              </a:rPr>
              <a:t>Конфигурируя симулированный модуль выдачи следующей карты, мы можем написать </a:t>
            </a:r>
            <a:r>
              <a:rPr lang="en-US" b="1" dirty="0" smtClean="0">
                <a:solidFill>
                  <a:srgbClr val="227122"/>
                </a:solidFill>
              </a:rPr>
              <a:t>Data Driven </a:t>
            </a:r>
            <a:r>
              <a:rPr lang="ru-RU" b="1" dirty="0" smtClean="0">
                <a:solidFill>
                  <a:srgbClr val="227122"/>
                </a:solidFill>
              </a:rPr>
              <a:t>тест</a:t>
            </a:r>
            <a:endParaRPr lang="en-US" dirty="0">
              <a:solidFill>
                <a:srgbClr val="227122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>
              <a:solidFill>
                <a:srgbClr val="22712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475752" y="1008856"/>
            <a:ext cx="4474936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r" eaLnBrk="0" hangingPunct="0"/>
            <a:r>
              <a:rPr lang="en-US" b="1" dirty="0" smtClean="0">
                <a:solidFill>
                  <a:srgbClr val="961414"/>
                </a:solidFill>
              </a:rPr>
              <a:t>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961414"/>
                </a:solidFill>
              </a:rPr>
              <a:t> </a:t>
            </a:r>
            <a:r>
              <a:rPr lang="en-US" b="1" dirty="0" smtClean="0">
                <a:solidFill>
                  <a:srgbClr val="C37900"/>
                </a:solidFill>
              </a:rPr>
              <a:t>Configurable 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C37900"/>
                </a:solidFill>
              </a:rPr>
              <a:t> </a:t>
            </a:r>
            <a:r>
              <a:rPr lang="en-US" b="1" dirty="0" smtClean="0">
                <a:solidFill>
                  <a:srgbClr val="227122"/>
                </a:solidFill>
              </a:rPr>
              <a:t>Mock</a:t>
            </a:r>
            <a:endParaRPr lang="en-US" b="1" dirty="0">
              <a:solidFill>
                <a:srgbClr val="227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084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34449"/>
            <a:ext cx="8461375" cy="757237"/>
          </a:xfrm>
        </p:spPr>
        <p:txBody>
          <a:bodyPr/>
          <a:lstStyle/>
          <a:p>
            <a:r>
              <a:rPr lang="ru-RU" dirty="0" smtClean="0"/>
              <a:t>Тестируем </a:t>
            </a:r>
            <a:r>
              <a:rPr lang="en-US" dirty="0" smtClean="0"/>
              <a:t>Dragon Poker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" y="1780223"/>
            <a:ext cx="7851775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Если среди открытых карт есть 10, все 7 считаются «мертвыми» и не участвуют в раскладе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400" dirty="0"/>
              <a:t>Если появляется еще одна 10, предыдущее правило </a:t>
            </a:r>
            <a:r>
              <a:rPr lang="ru-RU" sz="2400" dirty="0" smtClean="0"/>
              <a:t>отменяется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rgbClr val="961414"/>
                </a:solidFill>
              </a:rPr>
              <a:t>Играть несколько партий, пока </a:t>
            </a:r>
            <a:r>
              <a:rPr lang="ru-RU" b="1" dirty="0" smtClean="0">
                <a:solidFill>
                  <a:srgbClr val="961414"/>
                </a:solidFill>
              </a:rPr>
              <a:t>среди открытых не попадется одна или несколько 10к</a:t>
            </a:r>
            <a:endParaRPr lang="en-US" b="1" dirty="0">
              <a:solidFill>
                <a:srgbClr val="961414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Подготовить тестовые наборы карт для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проверки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227122"/>
                </a:solidFill>
              </a:rPr>
              <a:t>Конфигурируя симулированный модуль выдачи следующей карты, мы можем написать </a:t>
            </a:r>
            <a:r>
              <a:rPr lang="en-US" b="1" dirty="0" smtClean="0">
                <a:solidFill>
                  <a:srgbClr val="227122"/>
                </a:solidFill>
              </a:rPr>
              <a:t>Data Driven </a:t>
            </a:r>
            <a:r>
              <a:rPr lang="ru-RU" b="1" dirty="0" smtClean="0">
                <a:solidFill>
                  <a:srgbClr val="227122"/>
                </a:solidFill>
              </a:rPr>
              <a:t>тест</a:t>
            </a:r>
            <a:endParaRPr lang="en-US" dirty="0">
              <a:solidFill>
                <a:srgbClr val="227122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>
              <a:solidFill>
                <a:srgbClr val="22712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475752" y="1008856"/>
            <a:ext cx="4474936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r" eaLnBrk="0" hangingPunct="0"/>
            <a:r>
              <a:rPr lang="en-US" b="1" dirty="0" smtClean="0">
                <a:solidFill>
                  <a:srgbClr val="961414"/>
                </a:solidFill>
              </a:rPr>
              <a:t>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961414"/>
                </a:solidFill>
              </a:rPr>
              <a:t> </a:t>
            </a:r>
            <a:r>
              <a:rPr lang="en-US" b="1" dirty="0" smtClean="0">
                <a:solidFill>
                  <a:srgbClr val="C37900"/>
                </a:solidFill>
              </a:rPr>
              <a:t>Configurable 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C37900"/>
                </a:solidFill>
              </a:rPr>
              <a:t> </a:t>
            </a:r>
            <a:r>
              <a:rPr lang="en-US" b="1" dirty="0" smtClean="0">
                <a:solidFill>
                  <a:srgbClr val="227122"/>
                </a:solidFill>
              </a:rPr>
              <a:t>Mock</a:t>
            </a:r>
            <a:endParaRPr lang="en-US" b="1" dirty="0">
              <a:solidFill>
                <a:srgbClr val="227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989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34449"/>
            <a:ext cx="8461375" cy="757237"/>
          </a:xfrm>
        </p:spPr>
        <p:txBody>
          <a:bodyPr/>
          <a:lstStyle/>
          <a:p>
            <a:r>
              <a:rPr lang="ru-RU" dirty="0" smtClean="0"/>
              <a:t>Тестируем </a:t>
            </a:r>
            <a:r>
              <a:rPr lang="en-US" dirty="0" smtClean="0"/>
              <a:t>Dragon Poker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" y="1780223"/>
            <a:ext cx="78517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Если за игрой наблюдают зрители, 3ки считаются «мертвыми</a:t>
            </a:r>
            <a:r>
              <a:rPr lang="ru-RU" sz="2400" dirty="0" smtClean="0"/>
              <a:t>»</a:t>
            </a:r>
          </a:p>
          <a:p>
            <a:pPr marL="960438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961414"/>
                </a:solidFill>
              </a:rPr>
              <a:t>Сконфигурировать окружение без зрителей</a:t>
            </a:r>
            <a:endParaRPr lang="en-US" b="1" dirty="0">
              <a:solidFill>
                <a:srgbClr val="961414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Сделать количество зрителей параметром настройки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rgbClr val="227122"/>
                </a:solidFill>
              </a:rPr>
              <a:t>В симулированном модуле модификатора включить «модификатор активен»</a:t>
            </a:r>
            <a:r>
              <a:rPr lang="en-US" b="1" dirty="0">
                <a:solidFill>
                  <a:srgbClr val="227122"/>
                </a:solidFill>
              </a:rPr>
              <a:t> </a:t>
            </a:r>
            <a:endParaRPr lang="en-US" dirty="0">
              <a:solidFill>
                <a:srgbClr val="227122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>
              <a:solidFill>
                <a:srgbClr val="22712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475752" y="1008856"/>
            <a:ext cx="4474936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r" eaLnBrk="0" hangingPunct="0"/>
            <a:r>
              <a:rPr lang="en-US" b="1" dirty="0" smtClean="0">
                <a:solidFill>
                  <a:srgbClr val="961414"/>
                </a:solidFill>
              </a:rPr>
              <a:t>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961414"/>
                </a:solidFill>
              </a:rPr>
              <a:t> </a:t>
            </a:r>
            <a:r>
              <a:rPr lang="en-US" b="1" dirty="0" smtClean="0">
                <a:solidFill>
                  <a:srgbClr val="C37900"/>
                </a:solidFill>
              </a:rPr>
              <a:t>Configurable 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C37900"/>
                </a:solidFill>
              </a:rPr>
              <a:t> </a:t>
            </a:r>
            <a:r>
              <a:rPr lang="en-US" b="1" dirty="0" smtClean="0">
                <a:solidFill>
                  <a:srgbClr val="227122"/>
                </a:solidFill>
              </a:rPr>
              <a:t>Mock</a:t>
            </a:r>
            <a:endParaRPr lang="en-US" b="1" dirty="0">
              <a:solidFill>
                <a:srgbClr val="227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47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ru-RU" dirty="0" smtClean="0"/>
              <a:t>О себе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76561" y="1600570"/>
            <a:ext cx="5310189" cy="328856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ru-RU" dirty="0" smtClean="0"/>
              <a:t>Евгений Говако</a:t>
            </a:r>
            <a:endParaRPr lang="en-US" dirty="0" smtClean="0"/>
          </a:p>
          <a:p>
            <a:pPr defTabSz="914400"/>
            <a:endParaRPr lang="en-US" dirty="0" smtClean="0"/>
          </a:p>
          <a:p>
            <a:pPr defTabSz="914400"/>
            <a:r>
              <a:rPr lang="en-US" dirty="0" smtClean="0"/>
              <a:t>QA/FA/TA</a:t>
            </a:r>
          </a:p>
          <a:p>
            <a:pPr defTabSz="914400"/>
            <a:r>
              <a:rPr lang="en-US" dirty="0" smtClean="0"/>
              <a:t>Deutsche Bank RTC, St. Petersburg</a:t>
            </a:r>
          </a:p>
          <a:p>
            <a:pPr marL="342900" lvl="1" indent="-342900" defTabSz="91440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en-US" sz="2000" dirty="0" smtClean="0"/>
              <a:t>QA </a:t>
            </a:r>
            <a:r>
              <a:rPr lang="ru-RU" sz="2000" dirty="0" smtClean="0"/>
              <a:t>с 2004 года</a:t>
            </a:r>
            <a:endParaRPr lang="en-US" sz="2000" dirty="0" smtClean="0"/>
          </a:p>
          <a:p>
            <a:pPr marL="342900" lvl="1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/>
              <a:t>QA Lead/Support Lead</a:t>
            </a:r>
          </a:p>
          <a:p>
            <a:pPr marL="342900" lvl="1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/>
              <a:t>QMS Lead</a:t>
            </a:r>
          </a:p>
          <a:p>
            <a:pPr marL="342900" lvl="1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/>
              <a:t>Test Automation</a:t>
            </a:r>
            <a:endParaRPr lang="ru-RU" sz="2000" dirty="0" smtClean="0"/>
          </a:p>
          <a:p>
            <a:pPr defTabSz="914400"/>
            <a:endParaRPr lang="ru-RU" dirty="0"/>
          </a:p>
        </p:txBody>
      </p:sp>
      <p:pic>
        <p:nvPicPr>
          <p:cNvPr id="1026" name="Picture 2" descr="https://pp.vk.me/c629424/v629424602/47c33/cy4WyjnVs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1651000"/>
            <a:ext cx="2128086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34449"/>
            <a:ext cx="8461375" cy="757237"/>
          </a:xfrm>
        </p:spPr>
        <p:txBody>
          <a:bodyPr/>
          <a:lstStyle/>
          <a:p>
            <a:r>
              <a:rPr lang="ru-RU" dirty="0" smtClean="0"/>
              <a:t>Тестируем </a:t>
            </a:r>
            <a:r>
              <a:rPr lang="en-US" dirty="0" smtClean="0"/>
              <a:t>Dragon Poker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7385" y="1780223"/>
            <a:ext cx="78517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400" dirty="0"/>
              <a:t>Если название месяца не содержит «Р» и дата – двузначное число, соответствующие карты меняются местами (26 августа – 2 становится 6 и наоборот)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961414"/>
                </a:solidFill>
              </a:rPr>
              <a:t>Запускать тесты по определенным дням или использовать машину времени</a:t>
            </a:r>
            <a:endParaRPr lang="en-US" b="1" dirty="0">
              <a:solidFill>
                <a:srgbClr val="961414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Установить текущую дату в подсистеме через конфигурацию</a:t>
            </a:r>
            <a:endParaRPr lang="en-US" dirty="0"/>
          </a:p>
          <a:p>
            <a:pPr marL="914400" lvl="1" indent="-457200">
              <a:buFont typeface="Arial" charset="0"/>
              <a:buChar char="•"/>
            </a:pPr>
            <a:r>
              <a:rPr lang="ru-RU" b="1" dirty="0" smtClean="0">
                <a:solidFill>
                  <a:srgbClr val="227122"/>
                </a:solidFill>
              </a:rPr>
              <a:t>Установить текущую дату из автотеста</a:t>
            </a:r>
          </a:p>
          <a:p>
            <a:pPr marL="914400" lvl="1" indent="-457200">
              <a:buFont typeface="Arial" charset="0"/>
              <a:buChar char="•"/>
            </a:pPr>
            <a:r>
              <a:rPr lang="ru-RU" b="1" dirty="0">
                <a:solidFill>
                  <a:srgbClr val="227122"/>
                </a:solidFill>
              </a:rPr>
              <a:t>В симулированном модуле модификатора включить «модификатор активен»</a:t>
            </a:r>
            <a:r>
              <a:rPr lang="en-US" b="1" dirty="0">
                <a:solidFill>
                  <a:srgbClr val="227122"/>
                </a:solidFill>
              </a:rPr>
              <a:t> </a:t>
            </a:r>
            <a:endParaRPr lang="en-US" dirty="0">
              <a:solidFill>
                <a:srgbClr val="227122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>
              <a:solidFill>
                <a:srgbClr val="227122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ltGray">
          <a:xfrm>
            <a:off x="475752" y="1008856"/>
            <a:ext cx="4474936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algn="r" eaLnBrk="0" hangingPunct="0"/>
            <a:r>
              <a:rPr lang="en-US" b="1" dirty="0" smtClean="0">
                <a:solidFill>
                  <a:srgbClr val="961414"/>
                </a:solidFill>
              </a:rPr>
              <a:t>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961414"/>
                </a:solidFill>
              </a:rPr>
              <a:t> </a:t>
            </a:r>
            <a:r>
              <a:rPr lang="en-US" b="1" dirty="0" smtClean="0">
                <a:solidFill>
                  <a:srgbClr val="C37900"/>
                </a:solidFill>
              </a:rPr>
              <a:t>Configurable stub </a:t>
            </a:r>
            <a:r>
              <a:rPr lang="en-US" b="1" dirty="0" smtClean="0"/>
              <a:t>vs</a:t>
            </a:r>
            <a:r>
              <a:rPr lang="en-US" b="1" dirty="0" smtClean="0">
                <a:solidFill>
                  <a:srgbClr val="C37900"/>
                </a:solidFill>
              </a:rPr>
              <a:t> </a:t>
            </a:r>
            <a:r>
              <a:rPr lang="en-US" b="1" dirty="0" smtClean="0">
                <a:solidFill>
                  <a:srgbClr val="227122"/>
                </a:solidFill>
              </a:rPr>
              <a:t>Mock</a:t>
            </a:r>
            <a:endParaRPr lang="en-US" b="1" dirty="0">
              <a:solidFill>
                <a:srgbClr val="227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080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4780" y="6160961"/>
            <a:ext cx="3390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mailto: </a:t>
            </a:r>
            <a:r>
              <a:rPr lang="en-US" sz="1600" dirty="0" smtClean="0">
                <a:solidFill>
                  <a:srgbClr val="0018A8"/>
                </a:solidFill>
                <a:hlinkClick r:id="rId2"/>
              </a:rPr>
              <a:t>eugeny.govako@db.com</a:t>
            </a:r>
            <a:endParaRPr lang="ru-RU" sz="1600" dirty="0" smtClean="0">
              <a:solidFill>
                <a:srgbClr val="0018A8"/>
              </a:solidFill>
            </a:endParaRPr>
          </a:p>
          <a:p>
            <a:r>
              <a:rPr lang="en-US" sz="1600" dirty="0" smtClean="0">
                <a:solidFill>
                  <a:srgbClr val="0018A8"/>
                </a:solidFill>
              </a:rPr>
              <a:t>Skype: </a:t>
            </a:r>
            <a:r>
              <a:rPr lang="en-US" sz="1600" dirty="0" err="1" smtClean="0">
                <a:solidFill>
                  <a:srgbClr val="0018A8"/>
                </a:solidFill>
              </a:rPr>
              <a:t>george.eager</a:t>
            </a:r>
            <a:endParaRPr lang="en-US" dirty="0"/>
          </a:p>
        </p:txBody>
      </p:sp>
      <p:pic>
        <p:nvPicPr>
          <p:cNvPr id="9220" name="Picture 4" descr="http://ic.pics.livejournal.com/gedonist_ka/36570152/10369/10369_origina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11" y="2670923"/>
            <a:ext cx="2645352" cy="240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ixabay.com/static/uploads/photo/2013/07/12/18/22/question-153391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6" y="1368605"/>
            <a:ext cx="1095374" cy="19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65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sz="quarter" idx="17"/>
          </p:nvPr>
        </p:nvSpPr>
        <p:spPr>
          <a:xfrm>
            <a:off x="539750" y="1730375"/>
            <a:ext cx="8999538" cy="4741863"/>
          </a:xfrm>
        </p:spPr>
        <p:txBody>
          <a:bodyPr/>
          <a:lstStyle/>
          <a:p>
            <a:pPr lvl="2"/>
            <a:r>
              <a:rPr lang="ru-RU" dirty="0" smtClean="0">
                <a:ea typeface="ＭＳ Ｐゴシック" pitchFamily="34" charset="-128"/>
              </a:rPr>
              <a:t>Тестирование в изоляции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Что это?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Зачем это?</a:t>
            </a:r>
          </a:p>
          <a:p>
            <a:pPr lvl="3"/>
            <a:r>
              <a:rPr lang="ru-RU" dirty="0" smtClean="0">
                <a:ea typeface="ＭＳ Ｐゴシック" pitchFamily="34" charset="-128"/>
              </a:rPr>
              <a:t>Как это?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6:25:42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2794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3"/>
          <p:cNvSpPr>
            <a:spLocks noGrp="1"/>
          </p:cNvSpPr>
          <p:nvPr>
            <p:ph type="title"/>
          </p:nvPr>
        </p:nvSpPr>
        <p:spPr>
          <a:xfrm>
            <a:off x="538163" y="503238"/>
            <a:ext cx="8461375" cy="757237"/>
          </a:xfrm>
        </p:spPr>
        <p:txBody>
          <a:bodyPr/>
          <a:lstStyle/>
          <a:p>
            <a:r>
              <a:rPr lang="ru-RU" dirty="0" smtClean="0"/>
              <a:t>Что такое драконий покер?</a:t>
            </a:r>
            <a:endParaRPr lang="en-GB" dirty="0"/>
          </a:p>
        </p:txBody>
      </p:sp>
      <p:sp>
        <p:nvSpPr>
          <p:cNvPr id="23556" name="Date Placeholder 7"/>
          <p:cNvSpPr>
            <a:spLocks noGrp="1"/>
          </p:cNvSpPr>
          <p:nvPr>
            <p:ph type="dt" sz="quarter" idx="4294967295"/>
          </p:nvPr>
        </p:nvSpPr>
        <p:spPr bwMode="auto">
          <a:xfrm>
            <a:off x="530225" y="7445375"/>
            <a:ext cx="1387475" cy="1381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7986254-CD77-4CD6-AB38-6B494CA59D8C}" type="datetime9">
              <a:rPr lang="en-US" smtClean="0"/>
              <a:pPr/>
              <a:t>4/11/2016 6:25:43 PM</a:t>
            </a:fld>
            <a:endParaRPr lang="en-US" smtClean="0"/>
          </a:p>
        </p:txBody>
      </p:sp>
      <p:sp>
        <p:nvSpPr>
          <p:cNvPr id="23557" name="Footer Placeholder 8"/>
          <p:cNvSpPr>
            <a:spLocks noGrp="1"/>
          </p:cNvSpPr>
          <p:nvPr>
            <p:ph type="ftr" sz="quarter" idx="4294967295"/>
          </p:nvPr>
        </p:nvSpPr>
        <p:spPr bwMode="auto">
          <a:xfrm>
            <a:off x="2058988" y="7445375"/>
            <a:ext cx="2309812" cy="138113"/>
          </a:xfrm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mtClean="0"/>
              <a:t>2010 DB Blue template</a:t>
            </a: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358E7A-BE74-4C26-8BD4-2A0F78F8C6F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7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78" y="3426780"/>
            <a:ext cx="4277322" cy="317226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2554604" y="1700664"/>
            <a:ext cx="4789172" cy="1114696"/>
          </a:xfrm>
          <a:prstGeom prst="wedgeEllipseCallout">
            <a:avLst>
              <a:gd name="adj1" fmla="val -5377"/>
              <a:gd name="adj2" fmla="val 750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Карточная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игра с шестью картами на руках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838766" y="2709655"/>
            <a:ext cx="2319566" cy="1434249"/>
          </a:xfrm>
          <a:prstGeom prst="wedgeEllipseCallout">
            <a:avLst>
              <a:gd name="adj1" fmla="val 63585"/>
              <a:gd name="adj2" fmla="val 6050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Выигрывает лучшая комбинация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6396354" y="2972555"/>
            <a:ext cx="3141346" cy="1227970"/>
          </a:xfrm>
          <a:prstGeom prst="wedgeEllipseCallout">
            <a:avLst>
              <a:gd name="adj1" fmla="val -39115"/>
              <a:gd name="adj2" fmla="val 603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Условные модификаторы!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Vertical Scroll 11"/>
          <p:cNvSpPr/>
          <p:nvPr/>
        </p:nvSpPr>
        <p:spPr bwMode="auto">
          <a:xfrm>
            <a:off x="7132500" y="5656985"/>
            <a:ext cx="2487750" cy="1185538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Без них драконий покер был бы всего-навсего еще одной простой игрой</a:t>
            </a: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413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модификаторы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30225" y="1260475"/>
            <a:ext cx="89995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lvl="2" defTabSz="914400"/>
            <a:r>
              <a:rPr lang="ru-RU" dirty="0" smtClean="0">
                <a:ea typeface="ＭＳ Ｐゴシック" pitchFamily="34" charset="-128"/>
              </a:rPr>
              <a:t>Количество сыгранных сдач</a:t>
            </a:r>
            <a:endParaRPr lang="en-US" dirty="0">
              <a:ea typeface="ＭＳ Ｐゴシック" pitchFamily="34" charset="-128"/>
            </a:endParaRPr>
          </a:p>
          <a:p>
            <a:pPr lvl="2" defTabSz="914400"/>
            <a:r>
              <a:rPr lang="ru-RU" dirty="0" smtClean="0">
                <a:ea typeface="ＭＳ Ｐゴシック" pitchFamily="34" charset="-128"/>
              </a:rPr>
              <a:t>День недели</a:t>
            </a:r>
          </a:p>
          <a:p>
            <a:pPr lvl="2" defTabSz="914400"/>
            <a:r>
              <a:rPr lang="ru-RU" dirty="0" smtClean="0">
                <a:ea typeface="ＭＳ Ｐゴシック" pitchFamily="34" charset="-128"/>
              </a:rPr>
              <a:t>Число игроков</a:t>
            </a:r>
            <a:endParaRPr lang="en-US" dirty="0">
              <a:ea typeface="ＭＳ Ｐゴシック" pitchFamily="34" charset="-128"/>
            </a:endParaRPr>
          </a:p>
          <a:p>
            <a:pPr lvl="2" defTabSz="914400"/>
            <a:r>
              <a:rPr lang="ru-RU" dirty="0" smtClean="0">
                <a:ea typeface="ＭＳ Ｐゴシック" pitchFamily="34" charset="-128"/>
              </a:rPr>
              <a:t>Открытые Карты</a:t>
            </a:r>
            <a:endParaRPr lang="en-US" dirty="0">
              <a:ea typeface="ＭＳ Ｐゴシック" pitchFamily="34" charset="-128"/>
            </a:endParaRPr>
          </a:p>
          <a:p>
            <a:pPr lvl="2" defTabSz="914400"/>
            <a:r>
              <a:rPr lang="ru-RU" dirty="0" smtClean="0">
                <a:ea typeface="ＭＳ Ｐゴシック" pitchFamily="34" charset="-128"/>
              </a:rPr>
              <a:t>Положение стульев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9" name="Explosion 2 8"/>
          <p:cNvSpPr/>
          <p:nvPr/>
        </p:nvSpPr>
        <p:spPr bwMode="auto">
          <a:xfrm>
            <a:off x="2909014" y="3073376"/>
            <a:ext cx="2919571" cy="2079649"/>
          </a:xfrm>
          <a:prstGeom prst="irregularSeal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Buxton Sketch" panose="03080500000500000004" pitchFamily="66" charset="0"/>
              </a:rPr>
              <a:t>250+</a:t>
            </a:r>
          </a:p>
        </p:txBody>
      </p:sp>
      <p:sp>
        <p:nvSpPr>
          <p:cNvPr id="10" name="Vertical Scroll 9"/>
          <p:cNvSpPr/>
          <p:nvPr/>
        </p:nvSpPr>
        <p:spPr bwMode="auto">
          <a:xfrm>
            <a:off x="5734050" y="5743575"/>
            <a:ext cx="3886200" cy="1098948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- Но откуда у меня возьмется шанс победить в этой игре? Я ж даже всех правил-то не могу запомнить. </a:t>
            </a:r>
          </a:p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В.Скив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780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 модификаторы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54025" y="1565275"/>
            <a:ext cx="89995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rgbClr val="0092D0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algn="l" rtl="0" eaLnBrk="0" fontAlgn="base" hangingPunct="0">
              <a:spcBef>
                <a:spcPts val="300"/>
              </a:spcBef>
              <a:spcAft>
                <a:spcPts val="300"/>
              </a:spcAft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2pPr>
            <a:lvl3pPr marL="447675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2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3pPr>
            <a:lvl4pPr marL="895350" indent="-442913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4pPr>
            <a:lvl5pPr marL="1343025" indent="-447675" algn="l" rtl="0" eaLnBrk="0" fontAlgn="base" hangingPunct="0">
              <a:spcBef>
                <a:spcPts val="300"/>
              </a:spcBef>
              <a:spcAft>
                <a:spcPts val="300"/>
              </a:spcAft>
              <a:buFont typeface="Arial" charset="0"/>
              <a:buChar char="—"/>
              <a:defRPr sz="2000" kern="1200" baseline="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5pPr>
            <a:lvl6pPr marL="1301711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6pPr>
            <a:lvl7pPr marL="1806276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7pPr>
            <a:lvl8pPr marL="2310842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8pPr>
            <a:lvl9pPr marL="2815408" indent="-196220" algn="l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Arial" charset="0"/>
              <a:buChar char="-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Каждую пятую сдачу порядок старшинства карт меняется на обратный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Драконы красной масти становятся дикими картами на четных сдачах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Если среди открытых карт есть 10, все 7 считаются «мертвыми» и не участвуют в раскладе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Если появляется еще одна 10, предыдущее правило отменяется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Если за игрой наблюдают зрители, 3ки считаются «мертвыми»</a:t>
            </a:r>
          </a:p>
          <a:p>
            <a:pPr marL="457200" indent="-457200">
              <a:buFont typeface="Arial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Если название месяца не содержит «Р» и дата – двузначное число, соответствующие карты меняются местами (26 августа – 2 становится 6 и наоборот)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" name="Vertical Scroll 10"/>
          <p:cNvSpPr/>
          <p:nvPr/>
        </p:nvSpPr>
        <p:spPr bwMode="auto">
          <a:xfrm>
            <a:off x="7210425" y="5082381"/>
            <a:ext cx="2243138" cy="1529557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Самая сложная и запутанная игра</a:t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во всех мирах и измерениях</a:t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В.Скив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036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en-US" dirty="0" smtClean="0"/>
              <a:t>Dragon Poker – </a:t>
            </a:r>
            <a:r>
              <a:rPr lang="ru-RU" dirty="0" smtClean="0"/>
              <a:t>полная интеграция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ltGray">
          <a:xfrm>
            <a:off x="5302943" y="3267938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Card Dealer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40240" y="4739271"/>
            <a:ext cx="1607133" cy="1156210"/>
            <a:chOff x="3460176" y="4317293"/>
            <a:chExt cx="1607133" cy="1156210"/>
          </a:xfrm>
        </p:grpSpPr>
        <p:sp>
          <p:nvSpPr>
            <p:cNvPr id="8" name="TextBox 7"/>
            <p:cNvSpPr txBox="1"/>
            <p:nvPr/>
          </p:nvSpPr>
          <p:spPr bwMode="ltGray">
            <a:xfrm>
              <a:off x="3460176" y="4317293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UI</a:t>
              </a:r>
            </a:p>
          </p:txBody>
        </p:sp>
        <p:sp>
          <p:nvSpPr>
            <p:cNvPr id="11" name="TextBox 10"/>
            <p:cNvSpPr txBox="1"/>
            <p:nvPr/>
          </p:nvSpPr>
          <p:spPr bwMode="ltGray">
            <a:xfrm>
              <a:off x="3460179" y="4745756"/>
              <a:ext cx="1607127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View</a:t>
              </a:r>
            </a:p>
          </p:txBody>
        </p:sp>
        <p:sp>
          <p:nvSpPr>
            <p:cNvPr id="12" name="TextBox 11"/>
            <p:cNvSpPr txBox="1"/>
            <p:nvPr/>
          </p:nvSpPr>
          <p:spPr bwMode="ltGray">
            <a:xfrm>
              <a:off x="3460179" y="5125382"/>
              <a:ext cx="1607130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Action</a:t>
              </a:r>
            </a:p>
          </p:txBody>
        </p:sp>
      </p:grpSp>
      <p:sp>
        <p:nvSpPr>
          <p:cNvPr id="17" name="TextBox 16"/>
          <p:cNvSpPr txBox="1"/>
          <p:nvPr/>
        </p:nvSpPr>
        <p:spPr bwMode="ltGray">
          <a:xfrm>
            <a:off x="1743580" y="1241354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Modifier #1</a:t>
            </a:r>
          </a:p>
        </p:txBody>
      </p:sp>
      <p:sp>
        <p:nvSpPr>
          <p:cNvPr id="21" name="TextBox 20"/>
          <p:cNvSpPr txBox="1"/>
          <p:nvPr/>
        </p:nvSpPr>
        <p:spPr bwMode="ltGray">
          <a:xfrm>
            <a:off x="1424633" y="2814895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#4</a:t>
            </a:r>
          </a:p>
        </p:txBody>
      </p:sp>
      <p:sp>
        <p:nvSpPr>
          <p:cNvPr id="22" name="TextBox 21"/>
          <p:cNvSpPr txBox="1"/>
          <p:nvPr/>
        </p:nvSpPr>
        <p:spPr bwMode="ltGray">
          <a:xfrm>
            <a:off x="1438848" y="3334442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#5</a:t>
            </a:r>
          </a:p>
        </p:txBody>
      </p:sp>
      <p:sp>
        <p:nvSpPr>
          <p:cNvPr id="23" name="Left-Right Arrow 22"/>
          <p:cNvSpPr/>
          <p:nvPr/>
        </p:nvSpPr>
        <p:spPr bwMode="auto">
          <a:xfrm>
            <a:off x="4615171" y="3359200"/>
            <a:ext cx="554182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 rot="5400000">
            <a:off x="2485428" y="2184775"/>
            <a:ext cx="120292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34084" y="2032531"/>
            <a:ext cx="1607127" cy="841330"/>
            <a:chOff x="4196084" y="2667531"/>
            <a:chExt cx="1607127" cy="841330"/>
          </a:xfrm>
        </p:grpSpPr>
        <p:sp>
          <p:nvSpPr>
            <p:cNvPr id="19" name="TextBox 18"/>
            <p:cNvSpPr txBox="1"/>
            <p:nvPr/>
          </p:nvSpPr>
          <p:spPr bwMode="ltGray">
            <a:xfrm>
              <a:off x="4196084" y="2667531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#2</a:t>
              </a:r>
            </a:p>
          </p:txBody>
        </p:sp>
        <p:sp>
          <p:nvSpPr>
            <p:cNvPr id="27" name="Left-Right Arrow 26"/>
            <p:cNvSpPr/>
            <p:nvPr/>
          </p:nvSpPr>
          <p:spPr bwMode="auto">
            <a:xfrm rot="5400000">
              <a:off x="4625000" y="3195726"/>
              <a:ext cx="378681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" name="Left-Right Arrow 27"/>
          <p:cNvSpPr/>
          <p:nvPr/>
        </p:nvSpPr>
        <p:spPr bwMode="auto">
          <a:xfrm>
            <a:off x="2056981" y="2895938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>
            <a:off x="2063484" y="3415485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2668" y="1241354"/>
            <a:ext cx="2004507" cy="746777"/>
            <a:chOff x="4214668" y="1876354"/>
            <a:chExt cx="2004507" cy="746777"/>
          </a:xfrm>
        </p:grpSpPr>
        <p:sp>
          <p:nvSpPr>
            <p:cNvPr id="20" name="TextBox 19"/>
            <p:cNvSpPr txBox="1"/>
            <p:nvPr/>
          </p:nvSpPr>
          <p:spPr bwMode="ltGray">
            <a:xfrm>
              <a:off x="4612048" y="1876354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#3</a:t>
              </a:r>
            </a:p>
          </p:txBody>
        </p:sp>
        <p:sp>
          <p:nvSpPr>
            <p:cNvPr id="26" name="Left-Right Arrow 25"/>
            <p:cNvSpPr/>
            <p:nvPr/>
          </p:nvSpPr>
          <p:spPr bwMode="auto">
            <a:xfrm>
              <a:off x="4214668" y="1974113"/>
              <a:ext cx="357332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Left-Right Arrow 29"/>
            <p:cNvSpPr/>
            <p:nvPr/>
          </p:nvSpPr>
          <p:spPr bwMode="auto">
            <a:xfrm rot="5400000">
              <a:off x="5173037" y="2351452"/>
              <a:ext cx="295768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1" name="Cloud 30"/>
          <p:cNvSpPr/>
          <p:nvPr/>
        </p:nvSpPr>
        <p:spPr bwMode="auto">
          <a:xfrm>
            <a:off x="5442082" y="1045029"/>
            <a:ext cx="2999529" cy="1791750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en-US" sz="3200" dirty="0" smtClean="0">
                <a:ln w="0">
                  <a:solidFill>
                    <a:srgbClr val="002144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???</a:t>
            </a:r>
          </a:p>
        </p:txBody>
      </p:sp>
      <p:sp>
        <p:nvSpPr>
          <p:cNvPr id="32" name="Lightning Bolt 31"/>
          <p:cNvSpPr/>
          <p:nvPr/>
        </p:nvSpPr>
        <p:spPr bwMode="auto">
          <a:xfrm flipH="1">
            <a:off x="4605992" y="2687545"/>
            <a:ext cx="1280458" cy="335055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5400000">
            <a:off x="3412015" y="4267191"/>
            <a:ext cx="520785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4454" y="2926835"/>
            <a:ext cx="1613989" cy="1128584"/>
            <a:chOff x="3636454" y="3561835"/>
            <a:chExt cx="1613989" cy="1128584"/>
          </a:xfrm>
        </p:grpSpPr>
        <p:sp>
          <p:nvSpPr>
            <p:cNvPr id="13" name="TextBox 12"/>
            <p:cNvSpPr txBox="1"/>
            <p:nvPr/>
          </p:nvSpPr>
          <p:spPr bwMode="ltGray">
            <a:xfrm>
              <a:off x="3636454" y="3561835"/>
              <a:ext cx="1607127" cy="7174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Poker </a:t>
              </a:r>
            </a:p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Table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ltGray">
            <a:xfrm>
              <a:off x="3636454" y="4280743"/>
              <a:ext cx="1613989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Calculator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36" name="Vertical Scroll 35"/>
          <p:cNvSpPr/>
          <p:nvPr/>
        </p:nvSpPr>
        <p:spPr bwMode="auto">
          <a:xfrm>
            <a:off x="7365286" y="5189038"/>
            <a:ext cx="2152650" cy="1529557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Шансов на победу у тебя нет.</a:t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Тананда.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86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  <p:bldP spid="22" grpId="0" animBg="1"/>
      <p:bldP spid="23" grpId="0" animBg="1"/>
      <p:bldP spid="25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Изоляция модулей</a:t>
            </a:r>
            <a:r>
              <a:rPr lang="en-US" dirty="0" smtClean="0"/>
              <a:t> – Component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ltGray">
          <a:xfrm>
            <a:off x="5302943" y="3267938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Card Dealer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40240" y="4739271"/>
            <a:ext cx="1607133" cy="1156210"/>
            <a:chOff x="3460176" y="4317293"/>
            <a:chExt cx="1607133" cy="1156210"/>
          </a:xfrm>
        </p:grpSpPr>
        <p:sp>
          <p:nvSpPr>
            <p:cNvPr id="8" name="TextBox 7"/>
            <p:cNvSpPr txBox="1"/>
            <p:nvPr/>
          </p:nvSpPr>
          <p:spPr bwMode="ltGray">
            <a:xfrm>
              <a:off x="3460176" y="4317293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UI</a:t>
              </a:r>
            </a:p>
          </p:txBody>
        </p:sp>
        <p:sp>
          <p:nvSpPr>
            <p:cNvPr id="11" name="TextBox 10"/>
            <p:cNvSpPr txBox="1"/>
            <p:nvPr/>
          </p:nvSpPr>
          <p:spPr bwMode="ltGray">
            <a:xfrm>
              <a:off x="3460179" y="4745756"/>
              <a:ext cx="1607127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View</a:t>
              </a:r>
            </a:p>
          </p:txBody>
        </p:sp>
        <p:sp>
          <p:nvSpPr>
            <p:cNvPr id="12" name="TextBox 11"/>
            <p:cNvSpPr txBox="1"/>
            <p:nvPr/>
          </p:nvSpPr>
          <p:spPr bwMode="ltGray">
            <a:xfrm>
              <a:off x="3460179" y="5125382"/>
              <a:ext cx="1607130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Action</a:t>
              </a:r>
            </a:p>
          </p:txBody>
        </p:sp>
      </p:grpSp>
      <p:sp>
        <p:nvSpPr>
          <p:cNvPr id="17" name="TextBox 16"/>
          <p:cNvSpPr txBox="1"/>
          <p:nvPr/>
        </p:nvSpPr>
        <p:spPr bwMode="ltGray">
          <a:xfrm>
            <a:off x="1743580" y="1241354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Modifier #1</a:t>
            </a:r>
          </a:p>
        </p:txBody>
      </p:sp>
      <p:sp>
        <p:nvSpPr>
          <p:cNvPr id="21" name="TextBox 20"/>
          <p:cNvSpPr txBox="1"/>
          <p:nvPr/>
        </p:nvSpPr>
        <p:spPr bwMode="ltGray">
          <a:xfrm>
            <a:off x="1424633" y="2814895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#4</a:t>
            </a:r>
          </a:p>
        </p:txBody>
      </p:sp>
      <p:sp>
        <p:nvSpPr>
          <p:cNvPr id="22" name="TextBox 21"/>
          <p:cNvSpPr txBox="1"/>
          <p:nvPr/>
        </p:nvSpPr>
        <p:spPr bwMode="ltGray">
          <a:xfrm>
            <a:off x="1438848" y="3334442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#5</a:t>
            </a:r>
          </a:p>
        </p:txBody>
      </p:sp>
      <p:sp>
        <p:nvSpPr>
          <p:cNvPr id="23" name="Left-Right Arrow 22"/>
          <p:cNvSpPr/>
          <p:nvPr/>
        </p:nvSpPr>
        <p:spPr bwMode="auto">
          <a:xfrm>
            <a:off x="4615171" y="3359200"/>
            <a:ext cx="554182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 rot="5400000">
            <a:off x="2485428" y="2184775"/>
            <a:ext cx="120292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34084" y="2032531"/>
            <a:ext cx="1607127" cy="841330"/>
            <a:chOff x="4196084" y="2667531"/>
            <a:chExt cx="1607127" cy="841330"/>
          </a:xfrm>
        </p:grpSpPr>
        <p:sp>
          <p:nvSpPr>
            <p:cNvPr id="19" name="TextBox 18"/>
            <p:cNvSpPr txBox="1"/>
            <p:nvPr/>
          </p:nvSpPr>
          <p:spPr bwMode="ltGray">
            <a:xfrm>
              <a:off x="4196084" y="2667531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#2</a:t>
              </a:r>
            </a:p>
          </p:txBody>
        </p:sp>
        <p:sp>
          <p:nvSpPr>
            <p:cNvPr id="27" name="Left-Right Arrow 26"/>
            <p:cNvSpPr/>
            <p:nvPr/>
          </p:nvSpPr>
          <p:spPr bwMode="auto">
            <a:xfrm rot="5400000">
              <a:off x="4625000" y="3195726"/>
              <a:ext cx="378681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" name="Left-Right Arrow 27"/>
          <p:cNvSpPr/>
          <p:nvPr/>
        </p:nvSpPr>
        <p:spPr bwMode="auto">
          <a:xfrm>
            <a:off x="2056981" y="2895938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>
            <a:off x="2063484" y="3415485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2668" y="1241354"/>
            <a:ext cx="2004507" cy="746777"/>
            <a:chOff x="4214668" y="1876354"/>
            <a:chExt cx="2004507" cy="746777"/>
          </a:xfrm>
        </p:grpSpPr>
        <p:sp>
          <p:nvSpPr>
            <p:cNvPr id="20" name="TextBox 19"/>
            <p:cNvSpPr txBox="1"/>
            <p:nvPr/>
          </p:nvSpPr>
          <p:spPr bwMode="ltGray">
            <a:xfrm>
              <a:off x="4612048" y="1876354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#3</a:t>
              </a:r>
            </a:p>
          </p:txBody>
        </p:sp>
        <p:sp>
          <p:nvSpPr>
            <p:cNvPr id="26" name="Left-Right Arrow 25"/>
            <p:cNvSpPr/>
            <p:nvPr/>
          </p:nvSpPr>
          <p:spPr bwMode="auto">
            <a:xfrm>
              <a:off x="4214668" y="1974113"/>
              <a:ext cx="357332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Left-Right Arrow 29"/>
            <p:cNvSpPr/>
            <p:nvPr/>
          </p:nvSpPr>
          <p:spPr bwMode="auto">
            <a:xfrm rot="5400000">
              <a:off x="5173037" y="2351452"/>
              <a:ext cx="295768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2" name="Lightning Bolt 31"/>
          <p:cNvSpPr/>
          <p:nvPr/>
        </p:nvSpPr>
        <p:spPr bwMode="auto">
          <a:xfrm flipH="1">
            <a:off x="4605992" y="2687545"/>
            <a:ext cx="1280458" cy="335055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5400000">
            <a:off x="3412015" y="4267191"/>
            <a:ext cx="520785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4454" y="2926835"/>
            <a:ext cx="1613989" cy="1128584"/>
            <a:chOff x="3636454" y="3561835"/>
            <a:chExt cx="1613989" cy="1128584"/>
          </a:xfrm>
        </p:grpSpPr>
        <p:sp>
          <p:nvSpPr>
            <p:cNvPr id="13" name="TextBox 12"/>
            <p:cNvSpPr txBox="1"/>
            <p:nvPr/>
          </p:nvSpPr>
          <p:spPr bwMode="ltGray">
            <a:xfrm>
              <a:off x="3636454" y="3561835"/>
              <a:ext cx="1607127" cy="7174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Poker </a:t>
              </a:r>
            </a:p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Table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ltGray">
            <a:xfrm>
              <a:off x="3636454" y="4280743"/>
              <a:ext cx="1613989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Calculator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36" name="Vertical Scroll 35"/>
          <p:cNvSpPr/>
          <p:nvPr/>
        </p:nvSpPr>
        <p:spPr bwMode="auto">
          <a:xfrm>
            <a:off x="5981700" y="5316038"/>
            <a:ext cx="3536236" cy="1529557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Требуется </a:t>
            </a: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усвоить не все условные модификаторы - только те, которые будут действовать при твоей игре</a:t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Тананда.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7" name="Multiply 36"/>
          <p:cNvSpPr/>
          <p:nvPr/>
        </p:nvSpPr>
        <p:spPr bwMode="auto">
          <a:xfrm>
            <a:off x="2036160" y="1011653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115318" y="1006451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3810000" y="1815273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1261275" y="2607407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Multiply 40"/>
          <p:cNvSpPr/>
          <p:nvPr/>
        </p:nvSpPr>
        <p:spPr bwMode="auto">
          <a:xfrm>
            <a:off x="1278382" y="3122334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2290065" y="4337103"/>
            <a:ext cx="2682537" cy="1985233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Multiply 42"/>
          <p:cNvSpPr/>
          <p:nvPr/>
        </p:nvSpPr>
        <p:spPr bwMode="auto">
          <a:xfrm>
            <a:off x="5661832" y="3041976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5" name="Cloud 44"/>
          <p:cNvSpPr/>
          <p:nvPr/>
        </p:nvSpPr>
        <p:spPr bwMode="auto">
          <a:xfrm>
            <a:off x="5442082" y="1006452"/>
            <a:ext cx="2999529" cy="1738276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en-US" sz="3200" dirty="0" smtClean="0">
                <a:ln w="0">
                  <a:solidFill>
                    <a:srgbClr val="002144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???</a:t>
            </a:r>
          </a:p>
        </p:txBody>
      </p:sp>
      <p:sp>
        <p:nvSpPr>
          <p:cNvPr id="33" name="Multiply 32"/>
          <p:cNvSpPr/>
          <p:nvPr/>
        </p:nvSpPr>
        <p:spPr bwMode="auto">
          <a:xfrm>
            <a:off x="4980922" y="0"/>
            <a:ext cx="4152206" cy="3886200"/>
          </a:xfrm>
          <a:prstGeom prst="mathMultiply">
            <a:avLst>
              <a:gd name="adj1" fmla="val 5234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9560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loud 43"/>
          <p:cNvSpPr/>
          <p:nvPr/>
        </p:nvSpPr>
        <p:spPr bwMode="auto">
          <a:xfrm>
            <a:off x="5442082" y="1006452"/>
            <a:ext cx="2999529" cy="1738276"/>
          </a:xfrm>
          <a:prstGeom prst="cloud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r>
              <a:rPr lang="en-US" sz="3200" dirty="0" smtClean="0">
                <a:ln w="0">
                  <a:solidFill>
                    <a:srgbClr val="002144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Изоляция модулей</a:t>
            </a:r>
            <a:r>
              <a:rPr lang="en-US" dirty="0" smtClean="0"/>
              <a:t> – Component integration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0225" y="7445375"/>
            <a:ext cx="1387475" cy="138113"/>
          </a:xfrm>
        </p:spPr>
        <p:txBody>
          <a:bodyPr/>
          <a:lstStyle/>
          <a:p>
            <a:pPr>
              <a:defRPr/>
            </a:pPr>
            <a:fld id="{20157391-2AA0-4008-B5AA-CE7157767D23}" type="datetime1">
              <a:rPr lang="en-US" smtClean="0"/>
              <a:pPr>
                <a:defRPr/>
              </a:pPr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58988" y="7445375"/>
            <a:ext cx="2309812" cy="138113"/>
          </a:xfrm>
        </p:spPr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550597B0-CBD5-48FA-A9DF-AC34A6F473F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ltGray">
          <a:xfrm>
            <a:off x="5302943" y="3267938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Card Dealer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840240" y="4739271"/>
            <a:ext cx="1607133" cy="1156210"/>
            <a:chOff x="3460176" y="4317293"/>
            <a:chExt cx="1607133" cy="1156210"/>
          </a:xfrm>
        </p:grpSpPr>
        <p:sp>
          <p:nvSpPr>
            <p:cNvPr id="8" name="TextBox 7"/>
            <p:cNvSpPr txBox="1"/>
            <p:nvPr/>
          </p:nvSpPr>
          <p:spPr bwMode="ltGray">
            <a:xfrm>
              <a:off x="3460176" y="4317293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UI</a:t>
              </a:r>
            </a:p>
          </p:txBody>
        </p:sp>
        <p:sp>
          <p:nvSpPr>
            <p:cNvPr id="11" name="TextBox 10"/>
            <p:cNvSpPr txBox="1"/>
            <p:nvPr/>
          </p:nvSpPr>
          <p:spPr bwMode="ltGray">
            <a:xfrm>
              <a:off x="3460179" y="4745756"/>
              <a:ext cx="1607127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View</a:t>
              </a:r>
            </a:p>
          </p:txBody>
        </p:sp>
        <p:sp>
          <p:nvSpPr>
            <p:cNvPr id="12" name="TextBox 11"/>
            <p:cNvSpPr txBox="1"/>
            <p:nvPr/>
          </p:nvSpPr>
          <p:spPr bwMode="ltGray">
            <a:xfrm>
              <a:off x="3460179" y="5125382"/>
              <a:ext cx="1607130" cy="34812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sz="1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Action</a:t>
              </a:r>
            </a:p>
          </p:txBody>
        </p:sp>
      </p:grpSp>
      <p:sp>
        <p:nvSpPr>
          <p:cNvPr id="17" name="TextBox 16"/>
          <p:cNvSpPr txBox="1"/>
          <p:nvPr/>
        </p:nvSpPr>
        <p:spPr bwMode="ltGray">
          <a:xfrm>
            <a:off x="1743580" y="1241354"/>
            <a:ext cx="1607127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Modifier #1</a:t>
            </a:r>
          </a:p>
        </p:txBody>
      </p:sp>
      <p:sp>
        <p:nvSpPr>
          <p:cNvPr id="21" name="TextBox 20"/>
          <p:cNvSpPr txBox="1"/>
          <p:nvPr/>
        </p:nvSpPr>
        <p:spPr bwMode="ltGray">
          <a:xfrm>
            <a:off x="1424633" y="2814895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#4</a:t>
            </a:r>
          </a:p>
        </p:txBody>
      </p:sp>
      <p:sp>
        <p:nvSpPr>
          <p:cNvPr id="22" name="TextBox 21"/>
          <p:cNvSpPr txBox="1"/>
          <p:nvPr/>
        </p:nvSpPr>
        <p:spPr bwMode="ltGray">
          <a:xfrm>
            <a:off x="1438848" y="3334442"/>
            <a:ext cx="573014" cy="40967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00913" tIns="50457" rIns="100913" bIns="50457" rtlCol="0" anchor="t" anchorCtr="0">
            <a:spAutoFit/>
          </a:bodyPr>
          <a:lstStyle/>
          <a:p>
            <a:pPr algn="ctr" eaLnBrk="0" hangingPunct="0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#5</a:t>
            </a:r>
          </a:p>
        </p:txBody>
      </p:sp>
      <p:sp>
        <p:nvSpPr>
          <p:cNvPr id="23" name="Left-Right Arrow 22"/>
          <p:cNvSpPr/>
          <p:nvPr/>
        </p:nvSpPr>
        <p:spPr bwMode="auto">
          <a:xfrm>
            <a:off x="4615171" y="3359200"/>
            <a:ext cx="554182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5" name="Left-Right Arrow 24"/>
          <p:cNvSpPr/>
          <p:nvPr/>
        </p:nvSpPr>
        <p:spPr bwMode="auto">
          <a:xfrm rot="5400000">
            <a:off x="2485428" y="2184775"/>
            <a:ext cx="120292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34084" y="2032531"/>
            <a:ext cx="1607127" cy="841330"/>
            <a:chOff x="4196084" y="2667531"/>
            <a:chExt cx="1607127" cy="841330"/>
          </a:xfrm>
        </p:grpSpPr>
        <p:sp>
          <p:nvSpPr>
            <p:cNvPr id="19" name="TextBox 18"/>
            <p:cNvSpPr txBox="1"/>
            <p:nvPr/>
          </p:nvSpPr>
          <p:spPr bwMode="ltGray">
            <a:xfrm>
              <a:off x="4196084" y="2667531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#2</a:t>
              </a:r>
            </a:p>
          </p:txBody>
        </p:sp>
        <p:sp>
          <p:nvSpPr>
            <p:cNvPr id="27" name="Left-Right Arrow 26"/>
            <p:cNvSpPr/>
            <p:nvPr/>
          </p:nvSpPr>
          <p:spPr bwMode="auto">
            <a:xfrm rot="5400000">
              <a:off x="4625000" y="3195726"/>
              <a:ext cx="378681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28" name="Left-Right Arrow 27"/>
          <p:cNvSpPr/>
          <p:nvPr/>
        </p:nvSpPr>
        <p:spPr bwMode="auto">
          <a:xfrm>
            <a:off x="2056981" y="2895938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" name="Left-Right Arrow 28"/>
          <p:cNvSpPr/>
          <p:nvPr/>
        </p:nvSpPr>
        <p:spPr bwMode="auto">
          <a:xfrm>
            <a:off x="2063484" y="3415485"/>
            <a:ext cx="776756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52668" y="1241354"/>
            <a:ext cx="2004507" cy="746777"/>
            <a:chOff x="4214668" y="1876354"/>
            <a:chExt cx="2004507" cy="746777"/>
          </a:xfrm>
        </p:grpSpPr>
        <p:sp>
          <p:nvSpPr>
            <p:cNvPr id="20" name="TextBox 19"/>
            <p:cNvSpPr txBox="1"/>
            <p:nvPr/>
          </p:nvSpPr>
          <p:spPr bwMode="ltGray">
            <a:xfrm>
              <a:off x="4612048" y="1876354"/>
              <a:ext cx="1607127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Modifier #3</a:t>
              </a:r>
            </a:p>
          </p:txBody>
        </p:sp>
        <p:sp>
          <p:nvSpPr>
            <p:cNvPr id="26" name="Left-Right Arrow 25"/>
            <p:cNvSpPr/>
            <p:nvPr/>
          </p:nvSpPr>
          <p:spPr bwMode="auto">
            <a:xfrm>
              <a:off x="4214668" y="1974113"/>
              <a:ext cx="357332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0" name="Left-Right Arrow 29"/>
            <p:cNvSpPr/>
            <p:nvPr/>
          </p:nvSpPr>
          <p:spPr bwMode="auto">
            <a:xfrm rot="5400000">
              <a:off x="5173037" y="2351452"/>
              <a:ext cx="295768" cy="247590"/>
            </a:xfrm>
            <a:prstGeom prst="leftRightArrow">
              <a:avLst/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</p:spPr>
          <p:txBody>
            <a:bodyPr lIns="100913" tIns="50457" rIns="100913" bIns="50457" rtlCol="0" anchor="ctr">
              <a:noAutofit/>
            </a:bodyPr>
            <a:lstStyle/>
            <a:p>
              <a:pPr algn="ctr" defTabSz="963613" eaLnBrk="0" hangingPunct="0">
                <a:tabLst>
                  <a:tab pos="1257300" algn="l"/>
                </a:tabLst>
              </a:pPr>
              <a:endParaRPr lang="en-US" dirty="0" err="1" smtClean="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32" name="Lightning Bolt 31"/>
          <p:cNvSpPr/>
          <p:nvPr/>
        </p:nvSpPr>
        <p:spPr bwMode="auto">
          <a:xfrm flipH="1">
            <a:off x="4605992" y="2687545"/>
            <a:ext cx="1280458" cy="335055"/>
          </a:xfrm>
          <a:prstGeom prst="lightningBolt">
            <a:avLst/>
          </a:prstGeom>
          <a:solidFill>
            <a:srgbClr val="FFFF00"/>
          </a:solidFill>
          <a:ln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5400000">
            <a:off x="3412015" y="4267191"/>
            <a:ext cx="520785" cy="247590"/>
          </a:xfrm>
          <a:prstGeom prst="leftRightArrow">
            <a:avLst/>
          </a:prstGeom>
          <a:solidFill>
            <a:schemeClr val="accent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4454" y="2926835"/>
            <a:ext cx="1613989" cy="1128584"/>
            <a:chOff x="3636454" y="3561835"/>
            <a:chExt cx="1613989" cy="1128584"/>
          </a:xfrm>
        </p:grpSpPr>
        <p:sp>
          <p:nvSpPr>
            <p:cNvPr id="13" name="TextBox 12"/>
            <p:cNvSpPr txBox="1"/>
            <p:nvPr/>
          </p:nvSpPr>
          <p:spPr bwMode="ltGray">
            <a:xfrm>
              <a:off x="3636454" y="3561835"/>
              <a:ext cx="1607127" cy="71745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Poker </a:t>
              </a:r>
            </a:p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Table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 bwMode="ltGray">
            <a:xfrm>
              <a:off x="3636454" y="4280743"/>
              <a:ext cx="1613989" cy="4096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100913" tIns="50457" rIns="100913" bIns="50457" rtlCol="0" anchor="t" anchorCtr="0">
              <a:spAutoFit/>
            </a:bodyPr>
            <a:lstStyle/>
            <a:p>
              <a:pPr algn="ctr" eaLnBrk="0" hangingPunct="0"/>
              <a:r>
                <a:rPr lang="en-US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Calculator</a:t>
              </a:r>
              <a:endPara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36" name="Vertical Scroll 35"/>
          <p:cNvSpPr/>
          <p:nvPr/>
        </p:nvSpPr>
        <p:spPr bwMode="auto">
          <a:xfrm>
            <a:off x="6226628" y="5316038"/>
            <a:ext cx="3291307" cy="1529557"/>
          </a:xfrm>
          <a:prstGeom prst="verticalScroll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0913" tIns="50457" rIns="100913" bIns="50457" rtlCol="0" anchor="ctr">
            <a:noAutofit/>
          </a:bodyPr>
          <a:lstStyle/>
          <a:p>
            <a:pPr defTabSz="963613" eaLnBrk="0" hangingPunct="0">
              <a:tabLst>
                <a:tab pos="1257300" algn="l"/>
              </a:tabLst>
            </a:pP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>Это будет легче, чем если б мы пытались обучить тебя всей игре.</a:t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400" i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</a:rPr>
              <a:t>Тананда.</a:t>
            </a:r>
            <a:endParaRPr lang="en-US" sz="1400" i="1" dirty="0" err="1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Multiply 32"/>
          <p:cNvSpPr/>
          <p:nvPr/>
        </p:nvSpPr>
        <p:spPr bwMode="auto">
          <a:xfrm>
            <a:off x="5189710" y="241912"/>
            <a:ext cx="3734630" cy="3402376"/>
          </a:xfrm>
          <a:prstGeom prst="mathMultiply">
            <a:avLst>
              <a:gd name="adj1" fmla="val 5234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8" name="Multiply 37"/>
          <p:cNvSpPr/>
          <p:nvPr/>
        </p:nvSpPr>
        <p:spPr bwMode="auto">
          <a:xfrm>
            <a:off x="4115318" y="1006451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9" name="Multiply 38"/>
          <p:cNvSpPr/>
          <p:nvPr/>
        </p:nvSpPr>
        <p:spPr bwMode="auto">
          <a:xfrm>
            <a:off x="3810000" y="1815273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0" name="Multiply 39"/>
          <p:cNvSpPr/>
          <p:nvPr/>
        </p:nvSpPr>
        <p:spPr bwMode="auto">
          <a:xfrm>
            <a:off x="1261275" y="2607407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1" name="Multiply 40"/>
          <p:cNvSpPr/>
          <p:nvPr/>
        </p:nvSpPr>
        <p:spPr bwMode="auto">
          <a:xfrm>
            <a:off x="1278382" y="3122334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2" name="Multiply 41"/>
          <p:cNvSpPr/>
          <p:nvPr/>
        </p:nvSpPr>
        <p:spPr bwMode="auto">
          <a:xfrm>
            <a:off x="2290065" y="4337103"/>
            <a:ext cx="2682537" cy="1985233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3" name="Multiply 42"/>
          <p:cNvSpPr/>
          <p:nvPr/>
        </p:nvSpPr>
        <p:spPr bwMode="auto">
          <a:xfrm>
            <a:off x="5661832" y="3041976"/>
            <a:ext cx="888423" cy="869138"/>
          </a:xfrm>
          <a:prstGeom prst="mathMultiply">
            <a:avLst>
              <a:gd name="adj1" fmla="val 8585"/>
            </a:avLst>
          </a:prstGeom>
          <a:solidFill>
            <a:schemeClr val="accent4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en-US" dirty="0" err="1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203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Custom</PresentationFormat>
  <Paragraphs>244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Berlin Sans FB</vt:lpstr>
      <vt:lpstr>Buxton Sketch</vt:lpstr>
      <vt:lpstr>Calibri</vt:lpstr>
      <vt:lpstr>DB Screenshow White</vt:lpstr>
      <vt:lpstr>Тестирование в изоляции: играем в драконий покер</vt:lpstr>
      <vt:lpstr>О себе</vt:lpstr>
      <vt:lpstr>Overview</vt:lpstr>
      <vt:lpstr>Что такое драконий покер?</vt:lpstr>
      <vt:lpstr>Условные модификаторы</vt:lpstr>
      <vt:lpstr>Условные модификаторы</vt:lpstr>
      <vt:lpstr>Игра Dragon Poker – полная интеграция</vt:lpstr>
      <vt:lpstr>Изоляция модулей – Component testing</vt:lpstr>
      <vt:lpstr>Изоляция модулей – Component integration testing</vt:lpstr>
      <vt:lpstr>Изоляция модулей – UI testing</vt:lpstr>
      <vt:lpstr>Зачем тестировать в изоляции?</vt:lpstr>
      <vt:lpstr>Как заменить модуль?</vt:lpstr>
      <vt:lpstr>Преимущества и недостатки</vt:lpstr>
      <vt:lpstr>С чего начать?</vt:lpstr>
      <vt:lpstr>Тестируем Dragon Poker</vt:lpstr>
      <vt:lpstr>Тестируем Dragon Poker</vt:lpstr>
      <vt:lpstr>Тестируем Dragon Poker</vt:lpstr>
      <vt:lpstr>Тестируем Dragon Poker</vt:lpstr>
      <vt:lpstr>Тестируем Dragon Poker</vt:lpstr>
      <vt:lpstr>Тестируем Dragon Poker</vt:lpstr>
      <vt:lpstr>Q&amp;A</vt:lpstr>
    </vt:vector>
  </TitlesOfParts>
  <Company>Deutsche Bank Tech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testing in isolation</dc:title>
  <dc:subject>Test Automation</dc:subject>
  <dc:creator>*;eugeny.govako@db.com</dc:creator>
  <cp:keywords>SECR, Public</cp:keywords>
  <cp:lastModifiedBy>Eugeny Govako</cp:lastModifiedBy>
  <cp:revision>515</cp:revision>
  <cp:lastPrinted>2010-03-16T19:12:47Z</cp:lastPrinted>
  <dcterms:created xsi:type="dcterms:W3CDTF">2012-05-14T13:01:36Z</dcterms:created>
  <dcterms:modified xsi:type="dcterms:W3CDTF">2016-04-11T15:55:31Z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9a2fae8c-0ed5-42ea-bf6c-e7fddb8bebc6</vt:lpwstr>
  </property>
  <property fmtid="{D5CDD505-2E9C-101B-9397-08002B2CF9AE}" pid="3" name="db.comClassification">
    <vt:lpwstr>Public</vt:lpwstr>
  </property>
</Properties>
</file>