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8" r:id="rId4"/>
    <p:sldId id="260" r:id="rId5"/>
    <p:sldId id="261" r:id="rId6"/>
    <p:sldId id="258" r:id="rId7"/>
    <p:sldId id="259" r:id="rId8"/>
    <p:sldId id="262" r:id="rId9"/>
    <p:sldId id="263" r:id="rId10"/>
    <p:sldId id="264" r:id="rId11"/>
    <p:sldId id="267" r:id="rId12"/>
    <p:sldId id="265" r:id="rId13"/>
    <p:sldId id="266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70515" autoAdjust="0"/>
  </p:normalViewPr>
  <p:slideViewPr>
    <p:cSldViewPr>
      <p:cViewPr varScale="1">
        <p:scale>
          <a:sx n="52" d="100"/>
          <a:sy n="52" d="100"/>
        </p:scale>
        <p:origin x="192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5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6A60E-4AD6-4A55-8C44-2339B4F5F41B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EE0A7-AE30-4B4A-A133-874FE1E4A1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1695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aseline="0" dirty="0" smtClean="0"/>
              <a:t>Меня зовут капитан Себастьян Перейра, торговец чёрным деревом!</a:t>
            </a:r>
          </a:p>
          <a:p>
            <a:endParaRPr lang="ru-RU" baseline="0" dirty="0" smtClean="0"/>
          </a:p>
          <a:p>
            <a:r>
              <a:rPr lang="ru-RU" baseline="0" dirty="0" smtClean="0"/>
              <a:t>Я хочу рассказать вам про Фокус тесты.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E0A7-AE30-4B4A-A133-874FE1E4A12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575184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Тут главное не совершить ошибку которая так и просится: пригласить людей рассадить по  рабочим местам своих же сотрудников выдать каждому опрашиваемому по наблюдателю. Вы только себе представьте себе это… Посторонний человек попадает в окружение наших рабочих мест, на соседнем столе стоит коллекция </a:t>
            </a:r>
            <a:r>
              <a:rPr lang="ru-RU" baseline="0" dirty="0" err="1" smtClean="0"/>
              <a:t>анимешных</a:t>
            </a:r>
            <a:r>
              <a:rPr lang="ru-RU" baseline="0" dirty="0" smtClean="0"/>
              <a:t> фигурок и как положено полуголых в очень странных позах так еще и с оружием в руках. У </a:t>
            </a:r>
            <a:r>
              <a:rPr lang="ru-RU" baseline="0" dirty="0" err="1" smtClean="0"/>
              <a:t>когото</a:t>
            </a:r>
            <a:r>
              <a:rPr lang="ru-RU" baseline="0" dirty="0" smtClean="0"/>
              <a:t> на столе лежит коллекция отработанных артиллерийских выстрелов. У кого-то просто плакаты, не самого информативного содержания. Ух, чего только не бывает на столах и стенах в местах скопления разработчиков. Какой-нибудь «дизайнер» решивший что шорты отлично сочетаются с пиджаком, курсирует по офису.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А вы проводите тест и в конце теста спрашиваете: Как вам наш продукт?  А человек в откровенном </a:t>
            </a:r>
            <a:r>
              <a:rPr lang="ru-RU" baseline="0" dirty="0" err="1" smtClean="0"/>
              <a:t>ахрене</a:t>
            </a:r>
            <a:r>
              <a:rPr lang="ru-RU" baseline="0" dirty="0" smtClean="0"/>
              <a:t> от происходящего вокруг, просто чёртов цирк и </a:t>
            </a:r>
            <a:r>
              <a:rPr lang="ru-RU" baseline="0" dirty="0" err="1" smtClean="0"/>
              <a:t>Садомия</a:t>
            </a:r>
            <a:r>
              <a:rPr lang="ru-RU" baseline="0" dirty="0" smtClean="0"/>
              <a:t>. Ему все это время было не до продукта. Это не фокус тест а стресс-тест получается.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Так что  запоминайте, катаем человека на облаках комфорта: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Всем заранее сообщаем что будет фокус тест, в переговорную комнату не входить, и за ор в коридорах обещать наказание.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На фокус тесте должны присутствовать только опрашиваемый и ведущий и никого более.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Заранее должно быть подготовлено, включено и проверено оборудование.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Встречает и проводит тест путь самая аккуратная миловидная барышня лучше из </a:t>
            </a:r>
            <a:r>
              <a:rPr lang="en-US" baseline="0" dirty="0" smtClean="0"/>
              <a:t>HR.</a:t>
            </a:r>
            <a:endParaRPr lang="ru-RU" baseline="0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У ведущей должен быть с собой например телефон, с </a:t>
            </a:r>
            <a:r>
              <a:rPr lang="ru-RU" baseline="0" dirty="0" err="1" smtClean="0"/>
              <a:t>запущеным</a:t>
            </a:r>
            <a:r>
              <a:rPr lang="ru-RU" baseline="0" dirty="0" smtClean="0"/>
              <a:t> скайпом, для быстрого решения проблем, если возникли, или чтоб ей могли передать вопрос к опрашиваемому если у кого-то из наблюдателей он возник.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baseline="0" dirty="0" smtClean="0"/>
          </a:p>
          <a:p>
            <a:r>
              <a:rPr lang="ru-RU" dirty="0" smtClean="0"/>
              <a:t>Первая задача ведущего это: Встретить, проводить в переговорную комнату. </a:t>
            </a:r>
          </a:p>
          <a:p>
            <a:r>
              <a:rPr lang="ru-RU" dirty="0" smtClean="0"/>
              <a:t>Далее, усадить,</a:t>
            </a:r>
            <a:r>
              <a:rPr lang="ru-RU" baseline="0" dirty="0" smtClean="0"/>
              <a:t> угостить</a:t>
            </a:r>
            <a:r>
              <a:rPr lang="ru-RU" dirty="0" smtClean="0"/>
              <a:t> Чаем, кофе, конфетами. </a:t>
            </a:r>
          </a:p>
          <a:p>
            <a:r>
              <a:rPr lang="ru-RU" dirty="0" smtClean="0"/>
              <a:t>После этого, еще раз поздороваться Представить  себя, компанию, и рассказать о тестируемом продукте</a:t>
            </a:r>
            <a:r>
              <a:rPr lang="ru-RU" baseline="0" dirty="0" smtClean="0"/>
              <a:t> и общие правила фокус теста: Быть собой, Играть, не боятся комментировать, подсказок ведущего не будет так как запрещены.</a:t>
            </a:r>
            <a:endParaRPr lang="ru-RU" dirty="0" smtClean="0"/>
          </a:p>
          <a:p>
            <a:r>
              <a:rPr lang="ru-RU" dirty="0" smtClean="0"/>
              <a:t>Задать первую партию вопросов. Мы</a:t>
            </a:r>
            <a:r>
              <a:rPr lang="ru-RU" baseline="0" dirty="0" smtClean="0"/>
              <a:t> уже рассказали о записи видео и аудио так что усердно записывать ручкой в блокноте не надо.</a:t>
            </a:r>
          </a:p>
          <a:p>
            <a:r>
              <a:rPr lang="ru-RU" baseline="0" dirty="0" smtClean="0"/>
              <a:t>Дать человеку в руки устройство и органы управления и Провести</a:t>
            </a:r>
            <a:r>
              <a:rPr lang="ru-RU" dirty="0" smtClean="0"/>
              <a:t> собственно само</a:t>
            </a:r>
            <a:r>
              <a:rPr lang="ru-RU" baseline="0" dirty="0" smtClean="0"/>
              <a:t> тестирование</a:t>
            </a:r>
            <a:r>
              <a:rPr lang="ru-RU" dirty="0" smtClean="0"/>
              <a:t> продукта. </a:t>
            </a:r>
          </a:p>
          <a:p>
            <a:r>
              <a:rPr lang="ru-RU" dirty="0" smtClean="0"/>
              <a:t>Задать финальные вопросы.</a:t>
            </a:r>
          </a:p>
          <a:p>
            <a:r>
              <a:rPr lang="ru-RU" dirty="0" smtClean="0"/>
              <a:t>Завершить разговор, подарить подарки. Проводить.</a:t>
            </a:r>
          </a:p>
          <a:p>
            <a:r>
              <a:rPr lang="ru-RU" dirty="0" smtClean="0"/>
              <a:t>Быстро</a:t>
            </a:r>
            <a:r>
              <a:rPr lang="ru-RU" baseline="0" dirty="0" smtClean="0"/>
              <a:t> записать в блокнот что хотелось из личных наблюдений.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E0A7-AE30-4B4A-A133-874FE1E4A125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82894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Ведущий должен записать все свои комментарии и соображения.</a:t>
            </a:r>
          </a:p>
          <a:p>
            <a:endParaRPr lang="ru-RU" dirty="0" smtClean="0"/>
          </a:p>
          <a:p>
            <a:r>
              <a:rPr lang="ru-RU" dirty="0" smtClean="0"/>
              <a:t>Видео Файлы.</a:t>
            </a:r>
          </a:p>
          <a:p>
            <a:r>
              <a:rPr lang="ru-RU" dirty="0" smtClean="0"/>
              <a:t>НА видео регистраторе как правило ограничено место,</a:t>
            </a:r>
            <a:r>
              <a:rPr lang="ru-RU" baseline="0" dirty="0" smtClean="0"/>
              <a:t> так что файлы от туда нужно забрать. </a:t>
            </a:r>
          </a:p>
          <a:p>
            <a:r>
              <a:rPr lang="ru-RU" baseline="0" dirty="0" smtClean="0"/>
              <a:t>Видео </a:t>
            </a:r>
            <a:r>
              <a:rPr lang="ru-RU" baseline="0" dirty="0" err="1" smtClean="0"/>
              <a:t>фаил</a:t>
            </a:r>
            <a:r>
              <a:rPr lang="ru-RU" baseline="0" dirty="0" smtClean="0"/>
              <a:t> с регистратора как правило слишком большой, его нужно пожать и </a:t>
            </a:r>
            <a:r>
              <a:rPr lang="ru-RU" baseline="0" dirty="0" err="1" smtClean="0"/>
              <a:t>переконвертировать</a:t>
            </a:r>
            <a:r>
              <a:rPr lang="ru-RU" baseline="0" dirty="0" smtClean="0"/>
              <a:t>.</a:t>
            </a:r>
          </a:p>
          <a:p>
            <a:r>
              <a:rPr lang="ru-RU" baseline="0" dirty="0" smtClean="0"/>
              <a:t>Пробовали выложить на </a:t>
            </a:r>
            <a:r>
              <a:rPr lang="en-US" baseline="0" dirty="0" smtClean="0"/>
              <a:t>YouTube </a:t>
            </a:r>
            <a:r>
              <a:rPr lang="ru-RU" baseline="0" dirty="0" err="1" smtClean="0"/>
              <a:t>огранчев</a:t>
            </a:r>
            <a:r>
              <a:rPr lang="ru-RU" baseline="0" dirty="0" smtClean="0"/>
              <a:t> доступ кругом </a:t>
            </a:r>
            <a:r>
              <a:rPr lang="en-US" baseline="0" dirty="0" smtClean="0"/>
              <a:t>google+</a:t>
            </a:r>
            <a:r>
              <a:rPr lang="ru-RU" baseline="0" dirty="0" smtClean="0"/>
              <a:t>, не покатило. Качество так себе, да и цена ошибки попадание </a:t>
            </a:r>
            <a:r>
              <a:rPr lang="ru-RU" baseline="0" dirty="0" err="1" smtClean="0"/>
              <a:t>корп</a:t>
            </a:r>
            <a:r>
              <a:rPr lang="ru-RU" baseline="0" dirty="0" smtClean="0"/>
              <a:t> тайны в общий доступ. Удобнее хранить видео в локальной сети предприятия.</a:t>
            </a:r>
          </a:p>
          <a:p>
            <a:endParaRPr lang="ru-RU" baseline="0" dirty="0" smtClean="0"/>
          </a:p>
          <a:p>
            <a:r>
              <a:rPr lang="ru-RU" baseline="0" dirty="0" smtClean="0"/>
              <a:t>Создать таблицу для банных и ответов всех пользователей.</a:t>
            </a:r>
          </a:p>
          <a:p>
            <a:r>
              <a:rPr lang="ru-RU" baseline="0" dirty="0" smtClean="0"/>
              <a:t>Каждое видео нужно отсмотреть и перенести ответы в Таблицу.</a:t>
            </a:r>
            <a:endParaRPr lang="ru-RU" dirty="0" smtClean="0"/>
          </a:p>
          <a:p>
            <a:r>
              <a:rPr lang="ru-RU" dirty="0" smtClean="0"/>
              <a:t>Комментарии и дополнительные вопросы ведущего  туда же в таблицу.</a:t>
            </a:r>
          </a:p>
          <a:p>
            <a:endParaRPr lang="ru-RU" dirty="0" smtClean="0"/>
          </a:p>
          <a:p>
            <a:r>
              <a:rPr lang="ru-RU" dirty="0" smtClean="0"/>
              <a:t>Все данные фокус теста должны храниться в одном месте. Допустим на сервере. Это необходимо</a:t>
            </a:r>
            <a:r>
              <a:rPr lang="ru-RU" baseline="0" dirty="0" smtClean="0"/>
              <a:t> для обеспечения анализа. И конечно они могут понадобится для ретроспективы чтоб найти концы того или иного не оправдавшего себя решения. 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E0A7-AE30-4B4A-A133-874FE1E4A125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8351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Кода</a:t>
            </a:r>
            <a:r>
              <a:rPr lang="ru-RU" baseline="0" dirty="0" smtClean="0"/>
              <a:t> все ответы представлены в таблице, очень легко понять всели опрошенные действительно соответствуют целевой аудитории. Респондент с сильно отличающимися ответами или пользовательским поведением должен быть исключен из выборки. </a:t>
            </a:r>
          </a:p>
          <a:p>
            <a:r>
              <a:rPr lang="ru-RU" baseline="0" dirty="0" smtClean="0"/>
              <a:t>Остальные же ответы будет легко анализировать. </a:t>
            </a:r>
          </a:p>
          <a:p>
            <a:r>
              <a:rPr lang="ru-RU" baseline="0" dirty="0" smtClean="0"/>
              <a:t>Конечно одновременно с чтением ответов нужно отсмотреть видео. Так как поведение и мимика очень важны для понимания пользовательского опыта.</a:t>
            </a:r>
          </a:p>
          <a:p>
            <a:r>
              <a:rPr lang="ru-RU" dirty="0" smtClean="0"/>
              <a:t>И конечно же лучше чтоб параллельно</a:t>
            </a:r>
            <a:r>
              <a:rPr lang="ru-RU" baseline="0" dirty="0" smtClean="0"/>
              <a:t> это сделали например дизайнер и Продюсер\прожект менеджер. Обсудив и прейдя к общему мнению.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E0A7-AE30-4B4A-A133-874FE1E4A125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02361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Нужно</a:t>
            </a:r>
            <a:r>
              <a:rPr lang="ru-RU" baseline="0" dirty="0" smtClean="0"/>
              <a:t> бороться с искушением положить ответы и видео в задачу на доработку со словами переделать. Нет. В задаче должно быть решение по которому разработчик ничего не зная про фокус тест мог-бы провести изменения.</a:t>
            </a:r>
          </a:p>
          <a:p>
            <a:r>
              <a:rPr lang="ru-RU" baseline="0" dirty="0" smtClean="0"/>
              <a:t>Конечно если доработка проводится по результатам Фокус теста, </a:t>
            </a:r>
            <a:r>
              <a:rPr lang="en-US" baseline="0" dirty="0" smtClean="0"/>
              <a:t>A\B </a:t>
            </a:r>
            <a:r>
              <a:rPr lang="ru-RU" baseline="0" dirty="0" smtClean="0"/>
              <a:t>теста или </a:t>
            </a:r>
            <a:r>
              <a:rPr lang="ru-RU" baseline="0" dirty="0" err="1" smtClean="0"/>
              <a:t>ревью</a:t>
            </a:r>
            <a:r>
              <a:rPr lang="ru-RU" baseline="0" dirty="0" smtClean="0"/>
              <a:t> кого-то из вышестоящих руководителей об этом должна быть пометка. Но задача должна быть задачей а не </a:t>
            </a:r>
            <a:r>
              <a:rPr lang="ru-RU" baseline="0" dirty="0" err="1" smtClean="0"/>
              <a:t>копипастом</a:t>
            </a:r>
            <a:r>
              <a:rPr lang="ru-RU" baseline="0" dirty="0" smtClean="0"/>
              <a:t> ответов фокус теста.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E0A7-AE30-4B4A-A133-874FE1E4A125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54117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A/B testing</a:t>
            </a:r>
            <a:r>
              <a:rPr lang="ru-RU" baseline="0" dirty="0" smtClean="0"/>
              <a:t> </a:t>
            </a:r>
            <a:r>
              <a:rPr lang="ru-RU" baseline="0" dirty="0" smtClean="0"/>
              <a:t>он-же</a:t>
            </a:r>
            <a:r>
              <a:rPr lang="en-US" baseline="0" dirty="0" smtClean="0"/>
              <a:t> </a:t>
            </a:r>
            <a:r>
              <a:rPr lang="en-US" baseline="0" dirty="0" smtClean="0"/>
              <a:t>Split testing</a:t>
            </a:r>
            <a:r>
              <a:rPr lang="ru-RU" baseline="0" dirty="0" smtClean="0"/>
              <a:t> — метод маркетингового исследования, суть которого заключается в том, что контрольная группа элементов сравнивается с набором тестовых групп, в которых один или несколько показателей были изменены, для того, чтобы выяснить, какие из изменений улучшают целевой показатель. Примером может служить исследование влияния цветовой схемы, расположения и размера элементов интерфейса на конверсию (доходность).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Зачем так сложно? -  Приуменьшении выборки нам грозит начать изменения по комментариям случайно прорвавшегося сумасшедшего. При недостаточной строгости выборки нам грозит не попасть в настроения пользователей и как результат маркетинг не сможет привлечь нужных нам готовых купить пользователей. </a:t>
            </a:r>
          </a:p>
          <a:p>
            <a:endParaRPr lang="ru-RU" baseline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E0A7-AE30-4B4A-A133-874FE1E4A125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38985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Есть</a:t>
            </a:r>
            <a:r>
              <a:rPr lang="ru-RU" baseline="0" dirty="0" smtClean="0"/>
              <a:t> хороший анекдот:</a:t>
            </a:r>
            <a:endParaRPr lang="en-US" dirty="0" smtClean="0"/>
          </a:p>
          <a:p>
            <a:r>
              <a:rPr lang="ru-RU" dirty="0" smtClean="0"/>
              <a:t>- Тётя</a:t>
            </a:r>
            <a:r>
              <a:rPr lang="ru-RU" baseline="0" dirty="0" smtClean="0"/>
              <a:t> Соня, а </a:t>
            </a:r>
            <a:r>
              <a:rPr lang="ru-RU" baseline="0" dirty="0" err="1" smtClean="0"/>
              <a:t>шо</a:t>
            </a:r>
            <a:r>
              <a:rPr lang="ru-RU" baseline="0" dirty="0" smtClean="0"/>
              <a:t> такое Опыт?</a:t>
            </a:r>
          </a:p>
          <a:p>
            <a:pPr marL="171450" indent="-171450">
              <a:buFontTx/>
              <a:buChar char="-"/>
            </a:pPr>
            <a:r>
              <a:rPr lang="ru-RU" baseline="0" dirty="0" smtClean="0"/>
              <a:t>Молодой человек, это когда на смену вопросам Что? Где? Почему? Когда? приходит таки главный вопрос: «Зачем?»</a:t>
            </a:r>
          </a:p>
          <a:p>
            <a:pPr marL="0" indent="0">
              <a:buFontTx/>
              <a:buNone/>
            </a:pPr>
            <a:endParaRPr lang="ru-RU" baseline="0" dirty="0" smtClean="0"/>
          </a:p>
          <a:p>
            <a:pPr marL="0" indent="0">
              <a:buFontTx/>
              <a:buNone/>
            </a:pPr>
            <a:r>
              <a:rPr lang="ru-RU" baseline="0" dirty="0" smtClean="0"/>
              <a:t>Вообще-то конечно нужно разобраться с конечной супер целью и промежуточными целями, так тонко разделёнными и сформулированными в Русском языке словами «Зачем?» и «Ну </a:t>
            </a:r>
            <a:r>
              <a:rPr lang="ru-RU" baseline="0" dirty="0" err="1" smtClean="0"/>
              <a:t>нафига</a:t>
            </a:r>
            <a:r>
              <a:rPr lang="ru-RU" baseline="0" dirty="0" smtClean="0"/>
              <a:t>?!». </a:t>
            </a:r>
          </a:p>
          <a:p>
            <a:pPr marL="0" indent="0">
              <a:buFontTx/>
              <a:buNone/>
            </a:pPr>
            <a:r>
              <a:rPr lang="ru-RU" baseline="0" dirty="0" smtClean="0"/>
              <a:t>Без понимания супер </a:t>
            </a:r>
            <a:r>
              <a:rPr lang="ru-RU" baseline="0" dirty="0" err="1" smtClean="0"/>
              <a:t>целеи</a:t>
            </a:r>
            <a:r>
              <a:rPr lang="ru-RU" baseline="0" dirty="0" smtClean="0"/>
              <a:t> не возможно сформулировать промежуточных целей, а соответственно построить верный маршрут.</a:t>
            </a:r>
          </a:p>
          <a:p>
            <a:pPr marL="0" indent="0">
              <a:buFontTx/>
              <a:buNone/>
            </a:pPr>
            <a:r>
              <a:rPr lang="ru-RU" baseline="0" dirty="0" smtClean="0"/>
              <a:t>С супер целью вроде все понятно описаны на слайде. Так что такое «Фокус тест». Что нужно сделать?  </a:t>
            </a:r>
          </a:p>
          <a:p>
            <a:pPr marL="0" indent="0">
              <a:buFontTx/>
              <a:buNone/>
            </a:pPr>
            <a:r>
              <a:rPr lang="ru-RU" baseline="0" dirty="0" smtClean="0"/>
              <a:t>Так  вот, Фокус тест это метод получить и зафиксировать реальный пользовательский опыт. </a:t>
            </a:r>
          </a:p>
          <a:p>
            <a:pPr marL="0" indent="0">
              <a:buFontTx/>
              <a:buNone/>
            </a:pPr>
            <a:endParaRPr lang="ru-RU" baseline="0" dirty="0" smtClean="0"/>
          </a:p>
          <a:p>
            <a:pPr marL="0" indent="0">
              <a:buFontTx/>
              <a:buNone/>
            </a:pPr>
            <a:r>
              <a:rPr lang="ru-RU" baseline="0" dirty="0" smtClean="0"/>
              <a:t>Промежуточные цели вам придётся сформулировать самим, так как только вы знаете что за продукт вы собственно тестируете и что вам интересно, какие ключевые моменты  вы хотели бы проверить. </a:t>
            </a:r>
          </a:p>
          <a:p>
            <a:pPr marL="0" indent="0">
              <a:buFontTx/>
              <a:buNone/>
            </a:pPr>
            <a:r>
              <a:rPr lang="ru-RU" baseline="0" dirty="0" smtClean="0"/>
              <a:t>Например: Может быть вам интересна реакция на пользовательский интерфейс, может на расположение встроенных платежей, может на понятность истории игры, если это конечно игра, может на гармоничность текстов. </a:t>
            </a:r>
          </a:p>
          <a:p>
            <a:pPr marL="0" indent="0">
              <a:buFontTx/>
              <a:buNone/>
            </a:pPr>
            <a:endParaRPr lang="ru-RU" baseline="0" dirty="0" smtClean="0"/>
          </a:p>
          <a:p>
            <a:pPr marL="0" indent="0">
              <a:buFontTx/>
              <a:buNone/>
            </a:pPr>
            <a:r>
              <a:rPr lang="ru-RU" baseline="0" dirty="0" smtClean="0"/>
              <a:t>Есть еще конечно не столько цель сколько приятный бонус, после проведения фокус тестов на ранних стадиях разработки и накопив </a:t>
            </a:r>
            <a:r>
              <a:rPr lang="ru-RU" baseline="0" dirty="0" err="1" smtClean="0"/>
              <a:t>некотрый</a:t>
            </a:r>
            <a:r>
              <a:rPr lang="ru-RU" baseline="0" dirty="0" smtClean="0"/>
              <a:t> опыт будет легче провести </a:t>
            </a:r>
            <a:r>
              <a:rPr lang="en-US" baseline="0" dirty="0" smtClean="0"/>
              <a:t>A\B </a:t>
            </a:r>
            <a:r>
              <a:rPr lang="ru-RU" baseline="0" dirty="0" smtClean="0"/>
              <a:t>тестирование . </a:t>
            </a:r>
            <a:r>
              <a:rPr lang="en-US" baseline="0" dirty="0" smtClean="0"/>
              <a:t>A/B testing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онже</a:t>
            </a:r>
            <a:r>
              <a:rPr lang="en-US" baseline="0" dirty="0" smtClean="0"/>
              <a:t> Split testing</a:t>
            </a:r>
            <a:r>
              <a:rPr lang="ru-RU" baseline="0" dirty="0" smtClean="0"/>
              <a:t>. Если надо расскажу позже.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E0A7-AE30-4B4A-A133-874FE1E4A12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331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Интересно</a:t>
            </a:r>
            <a:r>
              <a:rPr lang="ru-RU" baseline="0" dirty="0" smtClean="0"/>
              <a:t> что мы играя в игры погружаемся в свою зону комфорта, да и работаем эффективнее когда можем просто погрузиться в  работу так сказать поймав эффект волны, когда нам ни кто не мешает и не отвлекает от того что мы делаем.</a:t>
            </a:r>
          </a:p>
          <a:p>
            <a:endParaRPr lang="ru-RU" baseline="0" dirty="0" smtClean="0"/>
          </a:p>
          <a:p>
            <a:r>
              <a:rPr lang="ru-RU" baseline="0" dirty="0" smtClean="0"/>
              <a:t>Так что чтоб получить  реальный пользовательский опыт, мы должны обеспечить подобные условия, с некоторыми исключениями конечно, то есть комфорт, спокойствие, и встречную доброжелательность.  То есть мы обязаны обеспечить комфортную доброжелательную атмосферу.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Опять же ни кто нам не гарантирует что опрашиваемый точно соответствует среднестатистическому пользователю. Все мы всё-таки уникальны. Так вот чтобы случайно затесавшийся уникум не испортил нам фокус тест, нам нужна некоторая релевантная выборка. Ну хотя-бы человек пять, аккуратно подобранных, с некоторым количеством общих ключевых черт, Но об этом позже.</a:t>
            </a:r>
          </a:p>
          <a:p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E0A7-AE30-4B4A-A133-874FE1E4A12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363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План.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Осознать цель</a:t>
            </a:r>
            <a:r>
              <a:rPr lang="ru-RU" baseline="0" dirty="0" smtClean="0"/>
              <a:t> и ключевые вопросы.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Осознать</a:t>
            </a:r>
            <a:r>
              <a:rPr lang="ru-RU" baseline="0" dirty="0" smtClean="0"/>
              <a:t> и описать Целевую аудиторию и сформировать требования к фокус-группе. (немного убрать строгость чтоб была возможность для манёвра при подборе) </a:t>
            </a:r>
            <a:r>
              <a:rPr lang="en-US" baseline="0" dirty="0" smtClean="0"/>
              <a:t>https://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ru.wikipedia.org/wiki/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Фокус-группа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Написать вопросы к фокус тесту, разделить их на те что задаются до сессии игры и после.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Сформировать анкету.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Организовать место и оборудование для фокус теста. </a:t>
            </a:r>
            <a:endParaRPr lang="ru-RU" dirty="0" smtClean="0"/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ru-RU" dirty="0" smtClean="0"/>
              <a:t>Пригласить пользователей</a:t>
            </a:r>
            <a:r>
              <a:rPr lang="ru-RU" baseline="0" dirty="0" smtClean="0"/>
              <a:t> или игроков соответствующих </a:t>
            </a:r>
            <a:r>
              <a:rPr lang="ru-RU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Фокус-группе</a:t>
            </a:r>
            <a:r>
              <a:rPr lang="ru-RU" baseline="0" dirty="0" smtClean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Провести Фокус тест.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Сохранить первичные результаты фокус теста.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Провести Анализ результатов.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Сохранить конечные результаты.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Сформировать задачи на доработку на основе результатов.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E0A7-AE30-4B4A-A133-874FE1E4A12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889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Физическое </a:t>
            </a:r>
            <a:r>
              <a:rPr lang="ru-RU" dirty="0" err="1" smtClean="0"/>
              <a:t>програмно</a:t>
            </a:r>
            <a:r>
              <a:rPr lang="ru-RU" baseline="0" dirty="0" err="1" smtClean="0"/>
              <a:t>-оппаратное</a:t>
            </a:r>
            <a:r>
              <a:rPr lang="ru-RU" baseline="0" dirty="0" smtClean="0"/>
              <a:t> решение состоит из:</a:t>
            </a:r>
          </a:p>
          <a:p>
            <a:r>
              <a:rPr lang="ru-RU" dirty="0" smtClean="0"/>
              <a:t>Комната,</a:t>
            </a:r>
            <a:r>
              <a:rPr lang="ru-RU" baseline="0" dirty="0" smtClean="0"/>
              <a:t> с</a:t>
            </a:r>
            <a:r>
              <a:rPr lang="ru-RU" dirty="0" smtClean="0"/>
              <a:t>тол, два стула</a:t>
            </a:r>
          </a:p>
          <a:p>
            <a:r>
              <a:rPr lang="ru-RU" dirty="0" smtClean="0"/>
              <a:t>Устройство на котором проводить сам фокус-тест.</a:t>
            </a:r>
          </a:p>
          <a:p>
            <a:r>
              <a:rPr lang="ru-RU" dirty="0" smtClean="0"/>
              <a:t>Два микрофона и микшер,</a:t>
            </a:r>
            <a:r>
              <a:rPr lang="ru-RU" baseline="0" dirty="0" smtClean="0"/>
              <a:t> м</a:t>
            </a:r>
            <a:r>
              <a:rPr lang="ru-RU" dirty="0" smtClean="0"/>
              <a:t>инимум две камеры.</a:t>
            </a:r>
          </a:p>
          <a:p>
            <a:r>
              <a:rPr lang="ru-RU" dirty="0" smtClean="0"/>
              <a:t>Решение для передачи картинки с устройства в видео регистратор</a:t>
            </a:r>
            <a:r>
              <a:rPr lang="ru-RU" baseline="0" dirty="0" smtClean="0"/>
              <a:t> и сам видео регистратор.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Комната</a:t>
            </a:r>
            <a:r>
              <a:rPr lang="ru-RU" baseline="0" dirty="0" smtClean="0"/>
              <a:t> должна быть просторной, опрятной, уютной и в ней не должно быть никого кроме опрашиваемого и ведущего. Почему это-так?  И что делать с заинтересованными личностями. А Потому что респондент должен находиться в зоне комфорта. И купите видео регистратор с </a:t>
            </a:r>
            <a:r>
              <a:rPr lang="ru-RU" baseline="0" dirty="0" err="1" smtClean="0"/>
              <a:t>вэб</a:t>
            </a:r>
            <a:r>
              <a:rPr lang="ru-RU" baseline="0" dirty="0" smtClean="0"/>
              <a:t> интерфейсом и смотрите удалённо. Точнее это обсудим когда будем говорить о проведении самой сессии фокус теста.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E0A7-AE30-4B4A-A133-874FE1E4A12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6918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Микрофоны: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Классические вокальные и журналистские</a:t>
            </a:r>
            <a:r>
              <a:rPr lang="ru-RU" baseline="0" dirty="0" smtClean="0"/>
              <a:t> </a:t>
            </a:r>
            <a:r>
              <a:rPr lang="ru-RU" dirty="0" smtClean="0"/>
              <a:t> микрофоны например: </a:t>
            </a:r>
            <a:r>
              <a:rPr lang="en-US" dirty="0" smtClean="0"/>
              <a:t>Shure</a:t>
            </a:r>
            <a:r>
              <a:rPr lang="en-US" baseline="0" dirty="0" smtClean="0"/>
              <a:t> sm58. </a:t>
            </a:r>
            <a:r>
              <a:rPr lang="ru-RU" baseline="0" dirty="0" smtClean="0"/>
              <a:t>система палка с шариком.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«Студийные» </a:t>
            </a:r>
            <a:r>
              <a:rPr lang="ru-RU" baseline="0" dirty="0" err="1" smtClean="0"/>
              <a:t>Кардиоидные</a:t>
            </a:r>
            <a:r>
              <a:rPr lang="ru-RU" baseline="0" dirty="0" smtClean="0"/>
              <a:t> двунаправленные микрофоны. Чаще всего выглядят как цилиндр.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baseline="0" dirty="0" smtClean="0"/>
              <a:t>Петличные.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dirty="0" smtClean="0"/>
              <a:t>Микрофоны граничного поля.</a:t>
            </a:r>
            <a:endParaRPr lang="ru-RU" baseline="0" dirty="0" smtClean="0"/>
          </a:p>
          <a:p>
            <a:r>
              <a:rPr lang="en-US" dirty="0" smtClean="0"/>
              <a:t>http://www.sennheiser.ru/professional/wired-microphones/Installed-Sound/evolution-900/e912s.html</a:t>
            </a:r>
            <a:endParaRPr lang="ru-RU" dirty="0" smtClean="0"/>
          </a:p>
          <a:p>
            <a:r>
              <a:rPr lang="ru-RU" dirty="0" smtClean="0"/>
              <a:t>Микшер:</a:t>
            </a:r>
          </a:p>
          <a:p>
            <a:r>
              <a:rPr lang="ru-RU" dirty="0" smtClean="0"/>
              <a:t>Цифровые,</a:t>
            </a:r>
            <a:r>
              <a:rPr lang="ru-RU" baseline="0" dirty="0" smtClean="0"/>
              <a:t> аналоговые, Активные – и все это не важно. Вам нужен простой микшер с количеством каналов на один больше  чем у вас микрофонов. И Все. Микшеры любимая тема для </a:t>
            </a:r>
            <a:r>
              <a:rPr lang="ru-RU" baseline="0" dirty="0" err="1" smtClean="0"/>
              <a:t>холиваров</a:t>
            </a:r>
            <a:r>
              <a:rPr lang="ru-RU" baseline="0" dirty="0" smtClean="0"/>
              <a:t> среди музыкантов и </a:t>
            </a:r>
            <a:r>
              <a:rPr lang="ru-RU" baseline="0" dirty="0" err="1" smtClean="0"/>
              <a:t>подкастеров</a:t>
            </a:r>
            <a:r>
              <a:rPr lang="ru-RU" baseline="0" dirty="0" smtClean="0"/>
              <a:t>, и не надо туда лесть путь сами катаются на своих волнах добра перестреливаясь лучами ненависти. </a:t>
            </a:r>
          </a:p>
          <a:p>
            <a:r>
              <a:rPr lang="ru-RU" baseline="0" dirty="0" smtClean="0"/>
              <a:t>Когда покупаете микшер: включаете в него наушники и в каждое канал для микрофона включите или микрофон или плеер с музыкой через переходник и покачайте покрутите все ползунки и </a:t>
            </a:r>
            <a:r>
              <a:rPr lang="ru-RU" baseline="0" dirty="0" err="1" smtClean="0"/>
              <a:t>крутилки</a:t>
            </a:r>
            <a:r>
              <a:rPr lang="ru-RU" baseline="0" dirty="0" smtClean="0"/>
              <a:t>, не должно быть шорохов и посторонних звуков.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Провода. </a:t>
            </a:r>
          </a:p>
          <a:p>
            <a:r>
              <a:rPr lang="ru-RU" baseline="0" dirty="0" smtClean="0"/>
              <a:t>Ну </a:t>
            </a:r>
            <a:r>
              <a:rPr lang="ru-RU" baseline="0" dirty="0" err="1" smtClean="0"/>
              <a:t>их,они</a:t>
            </a:r>
            <a:r>
              <a:rPr lang="ru-RU" baseline="0" dirty="0" smtClean="0"/>
              <a:t> просто провода. Сами не паяйте, купите готовые в наборе. </a:t>
            </a:r>
            <a:r>
              <a:rPr lang="ru-RU" baseline="0" dirty="0" smtClean="0">
                <a:sym typeface="Wingdings" panose="05000000000000000000" pitchFamily="2" charset="2"/>
              </a:rPr>
              <a:t>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E0A7-AE30-4B4A-A133-874FE1E4A12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99886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Камеры.</a:t>
            </a:r>
          </a:p>
          <a:p>
            <a:r>
              <a:rPr lang="ru-RU" baseline="0" dirty="0" smtClean="0"/>
              <a:t>Камеры должны показать вам стиль управления и действия пользователя, также Его общее состояние, улыбается ли он, кривил ли лицо. Соответственно их должно быть две, с хорошего качества картинкой. Одна на </a:t>
            </a:r>
            <a:r>
              <a:rPr lang="ru-RU" baseline="0" dirty="0" err="1" smtClean="0"/>
              <a:t>общй</a:t>
            </a:r>
            <a:r>
              <a:rPr lang="ru-RU" baseline="0" dirty="0" smtClean="0"/>
              <a:t> план с лицом, руками и зоной декольте. Вторая на руки и устройство.</a:t>
            </a:r>
          </a:p>
          <a:p>
            <a:endParaRPr lang="ru-RU" baseline="0" dirty="0" smtClean="0"/>
          </a:p>
          <a:p>
            <a:r>
              <a:rPr lang="ru-RU" baseline="0" dirty="0" smtClean="0"/>
              <a:t>Конечно мы должны знать что в этот момент происходило на экране </a:t>
            </a:r>
            <a:r>
              <a:rPr lang="ru-RU" baseline="0" dirty="0" err="1" smtClean="0"/>
              <a:t>утройства</a:t>
            </a:r>
            <a:r>
              <a:rPr lang="ru-RU" baseline="0" dirty="0" smtClean="0"/>
              <a:t>. И потому нам понадобится метод как передать картинку с устройства в регистратор</a:t>
            </a:r>
            <a:r>
              <a:rPr lang="en-US" baseline="0" dirty="0" smtClean="0"/>
              <a:t>.</a:t>
            </a:r>
            <a:r>
              <a:rPr lang="ru-RU" baseline="0" dirty="0" smtClean="0"/>
              <a:t> Для </a:t>
            </a:r>
            <a:r>
              <a:rPr lang="en-US" baseline="0" dirty="0" smtClean="0"/>
              <a:t>IOS</a:t>
            </a:r>
            <a:r>
              <a:rPr lang="ru-RU" baseline="0" dirty="0" smtClean="0"/>
              <a:t>: </a:t>
            </a:r>
            <a:r>
              <a:rPr lang="en-US" baseline="0" dirty="0" err="1" smtClean="0"/>
              <a:t>AirPlay</a:t>
            </a:r>
            <a:r>
              <a:rPr lang="en-US" baseline="0" dirty="0" smtClean="0"/>
              <a:t> Mirroring</a:t>
            </a:r>
            <a:r>
              <a:rPr lang="ru-RU" baseline="0" dirty="0" smtClean="0"/>
              <a:t> + </a:t>
            </a:r>
            <a:r>
              <a:rPr lang="en-US" baseline="0" dirty="0" smtClean="0"/>
              <a:t>Apple TV </a:t>
            </a:r>
            <a:r>
              <a:rPr lang="ru-RU" baseline="0" dirty="0" smtClean="0"/>
              <a:t>или </a:t>
            </a:r>
            <a:r>
              <a:rPr lang="en-US" baseline="0" dirty="0" smtClean="0"/>
              <a:t>Digital AV Adapter</a:t>
            </a:r>
            <a:r>
              <a:rPr lang="ru-RU" baseline="0" dirty="0" smtClean="0"/>
              <a:t> и у первого решения есть заметная задержка.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Для </a:t>
            </a:r>
            <a:r>
              <a:rPr lang="en-US" baseline="0" dirty="0" smtClean="0"/>
              <a:t>Android: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Chromecast </a:t>
            </a:r>
            <a:endParaRPr lang="ru-RU" baseline="0" dirty="0" smtClean="0"/>
          </a:p>
          <a:p>
            <a:r>
              <a:rPr lang="ru-RU" baseline="0" dirty="0" smtClean="0"/>
              <a:t>И дальше картинку через </a:t>
            </a:r>
            <a:r>
              <a:rPr lang="en-US" baseline="0" dirty="0" smtClean="0"/>
              <a:t>HDMI to RCA Converter</a:t>
            </a:r>
            <a:r>
              <a:rPr lang="ru-RU" baseline="0" dirty="0" smtClean="0"/>
              <a:t>, или снимать третей камерой с экрана и передавать в регистратор.</a:t>
            </a:r>
          </a:p>
          <a:p>
            <a:endParaRPr lang="ru-RU" baseline="0" dirty="0" smtClean="0"/>
          </a:p>
          <a:p>
            <a:r>
              <a:rPr lang="ru-RU" baseline="0" dirty="0" smtClean="0"/>
              <a:t>Три</a:t>
            </a:r>
            <a:r>
              <a:rPr lang="en-US" baseline="0" dirty="0" smtClean="0"/>
              <a:t>(</a:t>
            </a:r>
            <a:r>
              <a:rPr lang="ru-RU" baseline="0" dirty="0" smtClean="0"/>
              <a:t>Четыре</a:t>
            </a:r>
            <a:r>
              <a:rPr lang="en-US" baseline="0" dirty="0" smtClean="0"/>
              <a:t>)</a:t>
            </a:r>
            <a:r>
              <a:rPr lang="ru-RU" baseline="0" dirty="0" smtClean="0"/>
              <a:t> линии видео ряда и звук должны быть синхронны на записи, И для этого вам понадобится четырёх канальный Видео рекордер (видео регистратор). Он должен уметь записывать видео в высоком разрешении и на выходе давать файл в распространённом формате для дальнейшей работе с ним. Разрешение записи, Сжатие видео, звук.  В идеале иметь веб интерфейс чтоб желающие могли смотреть фокус тест онлайн. Хотя честно говоря это быстро надоедает. </a:t>
            </a:r>
          </a:p>
          <a:p>
            <a:endParaRPr lang="ru-RU" baseline="0" dirty="0" smtClean="0"/>
          </a:p>
          <a:p>
            <a:endParaRPr lang="ru-RU" baseline="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E0A7-AE30-4B4A-A133-874FE1E4A12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2825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Немного переписанная выдержка из </a:t>
            </a:r>
            <a:r>
              <a:rPr lang="ru-RU" dirty="0" err="1" smtClean="0"/>
              <a:t>Wikipedia</a:t>
            </a:r>
            <a:r>
              <a:rPr lang="ru-RU" dirty="0" smtClean="0"/>
              <a:t> «Целевая группа».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Целевая группа, целевая аудитория — термин, используемый в маркетинге или рекламе для обозначения группы людей, объединённых общими признаками, или объединённой ради какой-либо цели или задачи. Под общими признаками могут пониматься любые характеристики, требуемые организаторами (например, работающие замужние женщины от 25 до 35 лет, носящие очки). Главное свойство целевой аудитории — то, что именно эти люди с большей вероятностью купят продукт.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Поэтому именно под эту группу лиц необходимо оптимизировать продукт, и именно поэтому представителей этой группы лиц мы приглашаем на фокус тест. То есть понимание Целевой Аудитории — это основная и наиболее важная задача для создателей продукта. При проведении социологических опросов также может быть определена и сформирована целевая группа или аудитория.  Собственно фокус тест и является разновидностью социологического опроса.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E0A7-AE30-4B4A-A133-874FE1E4A125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300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У вас были поставлены Цели,</a:t>
            </a:r>
            <a:r>
              <a:rPr lang="ru-RU" baseline="0" dirty="0" smtClean="0"/>
              <a:t> у вас есть какие-то </a:t>
            </a:r>
            <a:r>
              <a:rPr lang="ru-RU" dirty="0" smtClean="0"/>
              <a:t>гипотезы. Каждая игра,</a:t>
            </a:r>
            <a:r>
              <a:rPr lang="ru-RU" baseline="0" dirty="0" smtClean="0"/>
              <a:t> каждый программный продукт достаточно уникальны, и каждый раз будут новые </a:t>
            </a:r>
            <a:r>
              <a:rPr lang="ru-RU" dirty="0" smtClean="0"/>
              <a:t>гипотезы и новые</a:t>
            </a:r>
            <a:r>
              <a:rPr lang="ru-RU" baseline="0" dirty="0" smtClean="0"/>
              <a:t> цели. </a:t>
            </a:r>
          </a:p>
          <a:p>
            <a:r>
              <a:rPr lang="ru-RU" baseline="0" dirty="0" smtClean="0"/>
              <a:t>Обязательно нужно обсудить удобство пользовательских интерфейсов, обязательно нужно обсудить цветовую гамму и яркость картинки. </a:t>
            </a:r>
          </a:p>
          <a:p>
            <a:r>
              <a:rPr lang="ru-RU" baseline="0" dirty="0" smtClean="0"/>
              <a:t>Конечно нужно узнать где были трудности, в играх затруднения должны быть только там где их запланировали создатели, а в пользовательском софте их не должно быть вовсе.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EE0A7-AE30-4B4A-A133-874FE1E4A12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8411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8D45-0CA8-4EC8-B98F-0770A2FD54F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55BDB-D5D7-4161-8571-1D2D6CF831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984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8D45-0CA8-4EC8-B98F-0770A2FD54F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55BDB-D5D7-4161-8571-1D2D6CF831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02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8D45-0CA8-4EC8-B98F-0770A2FD54F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55BDB-D5D7-4161-8571-1D2D6CF831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7136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8D45-0CA8-4EC8-B98F-0770A2FD54F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55BDB-D5D7-4161-8571-1D2D6CF831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458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8D45-0CA8-4EC8-B98F-0770A2FD54F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55BDB-D5D7-4161-8571-1D2D6CF831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04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8D45-0CA8-4EC8-B98F-0770A2FD54F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55BDB-D5D7-4161-8571-1D2D6CF831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7109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8D45-0CA8-4EC8-B98F-0770A2FD54F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55BDB-D5D7-4161-8571-1D2D6CF831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893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8D45-0CA8-4EC8-B98F-0770A2FD54F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55BDB-D5D7-4161-8571-1D2D6CF831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95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8D45-0CA8-4EC8-B98F-0770A2FD54F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55BDB-D5D7-4161-8571-1D2D6CF831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625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8D45-0CA8-4EC8-B98F-0770A2FD54F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55BDB-D5D7-4161-8571-1D2D6CF831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7435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48D45-0CA8-4EC8-B98F-0770A2FD54F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55BDB-D5D7-4161-8571-1D2D6CF831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60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48D45-0CA8-4EC8-B98F-0770A2FD54F3}" type="datetimeFigureOut">
              <a:rPr lang="ru-RU" smtClean="0"/>
              <a:t>17.02.2016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55BDB-D5D7-4161-8571-1D2D6CF831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631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Фокус тест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Фокус тест – зачем</a:t>
            </a:r>
            <a:r>
              <a:rPr lang="ru-RU" dirty="0"/>
              <a:t>? как? чем? </a:t>
            </a:r>
          </a:p>
        </p:txBody>
      </p:sp>
    </p:spTree>
    <p:extLst>
      <p:ext uri="{BB962C8B-B14F-4D97-AF65-F5344CB8AC3E}">
        <p14:creationId xmlns:p14="http://schemas.microsoft.com/office/powerpoint/2010/main" val="310564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Фокус тест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Встретить, проводить в переговорную комнату. Чай, кофе, конфеты. Усадить.</a:t>
            </a:r>
          </a:p>
          <a:p>
            <a:r>
              <a:rPr lang="ru-RU" dirty="0" smtClean="0"/>
              <a:t>Еще раз поздороваться Представить  себя, компанию, и рассказать о тестируемом продукте.</a:t>
            </a:r>
          </a:p>
          <a:p>
            <a:r>
              <a:rPr lang="ru-RU" dirty="0" smtClean="0"/>
              <a:t>Задать первую партию вопросов. </a:t>
            </a:r>
          </a:p>
          <a:p>
            <a:r>
              <a:rPr lang="ru-RU" dirty="0" smtClean="0"/>
              <a:t>Начать собственно тест продукта.</a:t>
            </a:r>
          </a:p>
          <a:p>
            <a:r>
              <a:rPr lang="ru-RU" dirty="0" smtClean="0"/>
              <a:t>Задать финальные вопросы.</a:t>
            </a:r>
          </a:p>
          <a:p>
            <a:r>
              <a:rPr lang="ru-RU" dirty="0" smtClean="0"/>
              <a:t>Завершить разговор, подарить подарки. </a:t>
            </a:r>
          </a:p>
          <a:p>
            <a:r>
              <a:rPr lang="ru-RU" dirty="0" smtClean="0"/>
              <a:t>Проводить.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30731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Сохранить результаты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Дата, название продукта.</a:t>
            </a:r>
          </a:p>
          <a:p>
            <a:r>
              <a:rPr lang="ru-RU" dirty="0" smtClean="0"/>
              <a:t>Видео </a:t>
            </a:r>
            <a:r>
              <a:rPr lang="ru-RU" dirty="0"/>
              <a:t>Файлы.</a:t>
            </a:r>
          </a:p>
          <a:p>
            <a:r>
              <a:rPr lang="ru-RU" dirty="0"/>
              <a:t>Таблица с данными и ответами всех прошеных.</a:t>
            </a:r>
          </a:p>
          <a:p>
            <a:r>
              <a:rPr lang="ru-RU" dirty="0"/>
              <a:t>Комментарии и дополнительные </a:t>
            </a:r>
            <a:r>
              <a:rPr lang="ru-RU" dirty="0" smtClean="0"/>
              <a:t>вопросы.</a:t>
            </a:r>
          </a:p>
          <a:p>
            <a:r>
              <a:rPr lang="ru-RU" dirty="0" smtClean="0"/>
              <a:t>Создать  задачи на Анализ с указанием Ссылок на видео на табличку с ответами.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8292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Анализ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Таблица с ответами.</a:t>
            </a:r>
          </a:p>
          <a:p>
            <a:r>
              <a:rPr lang="ru-RU" dirty="0" smtClean="0"/>
              <a:t>Видео</a:t>
            </a:r>
          </a:p>
          <a:p>
            <a:r>
              <a:rPr lang="ru-RU" dirty="0" smtClean="0"/>
              <a:t>Обсуждение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2038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Формирование задач на доработку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Задача с </a:t>
            </a:r>
            <a:r>
              <a:rPr lang="ru-RU" dirty="0" err="1" smtClean="0"/>
              <a:t>таск</a:t>
            </a:r>
            <a:r>
              <a:rPr lang="ru-RU" dirty="0" smtClean="0"/>
              <a:t> </a:t>
            </a:r>
            <a:r>
              <a:rPr lang="ru-RU" dirty="0" err="1" smtClean="0"/>
              <a:t>трекере</a:t>
            </a:r>
            <a:endParaRPr lang="ru-RU" dirty="0" smtClean="0"/>
          </a:p>
          <a:p>
            <a:r>
              <a:rPr lang="ru-RU" dirty="0" smtClean="0"/>
              <a:t>С описанием что должно быть сделано</a:t>
            </a:r>
          </a:p>
          <a:p>
            <a:r>
              <a:rPr lang="ru-RU" dirty="0" smtClean="0"/>
              <a:t>С пометкой это доработка по Фокус тесту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50190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628800"/>
            <a:ext cx="2557169" cy="4525963"/>
          </a:xfrm>
        </p:spPr>
      </p:pic>
    </p:spTree>
    <p:extLst>
      <p:ext uri="{BB962C8B-B14F-4D97-AF65-F5344CB8AC3E}">
        <p14:creationId xmlns:p14="http://schemas.microsoft.com/office/powerpoint/2010/main" val="555282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ru-RU" dirty="0" smtClean="0"/>
              <a:t>Возможность проверить гипотезы на раннем этапе проекта и получить ценный опыт.</a:t>
            </a:r>
          </a:p>
          <a:p>
            <a:r>
              <a:rPr lang="ru-RU" dirty="0"/>
              <a:t>В</a:t>
            </a:r>
            <a:r>
              <a:rPr lang="ru-RU" dirty="0" smtClean="0"/>
              <a:t>озможность сэкономить денег и не развивать ошибочные направления на ранней стадии.</a:t>
            </a:r>
          </a:p>
          <a:p>
            <a:r>
              <a:rPr lang="ru-RU" dirty="0" smtClean="0"/>
              <a:t>Возможность протестировать первые сессии, которые наиболее важны для возврата пользователей.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3406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Фокус тест </a:t>
            </a:r>
            <a:r>
              <a:rPr lang="ru-RU" dirty="0" smtClean="0"/>
              <a:t>- это </a:t>
            </a:r>
            <a:r>
              <a:rPr lang="ru-RU" dirty="0"/>
              <a:t>метод получить и зафиксировать реальный пользовательский опыт.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4269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Общий 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Осознать </a:t>
            </a:r>
            <a:r>
              <a:rPr lang="ru-RU" dirty="0"/>
              <a:t>цель и ключевые вопросы. </a:t>
            </a:r>
          </a:p>
          <a:p>
            <a:r>
              <a:rPr lang="ru-RU" dirty="0"/>
              <a:t>Осознать и описать Целевую </a:t>
            </a:r>
            <a:r>
              <a:rPr lang="ru-RU" dirty="0" smtClean="0"/>
              <a:t>аудиторию и </a:t>
            </a:r>
            <a:r>
              <a:rPr lang="ru-RU" dirty="0"/>
              <a:t>сформировать требования к фокус-группе. </a:t>
            </a:r>
            <a:endParaRPr lang="ru-RU" dirty="0" smtClean="0"/>
          </a:p>
          <a:p>
            <a:r>
              <a:rPr lang="ru-RU" dirty="0" smtClean="0"/>
              <a:t>Написать </a:t>
            </a:r>
            <a:r>
              <a:rPr lang="ru-RU" dirty="0"/>
              <a:t>вопросы к фокус </a:t>
            </a:r>
            <a:r>
              <a:rPr lang="ru-RU" dirty="0" smtClean="0"/>
              <a:t>тесту.</a:t>
            </a:r>
            <a:endParaRPr lang="ru-RU" dirty="0"/>
          </a:p>
          <a:p>
            <a:r>
              <a:rPr lang="ru-RU" dirty="0"/>
              <a:t>Сформировать анкету. </a:t>
            </a:r>
          </a:p>
          <a:p>
            <a:r>
              <a:rPr lang="ru-RU" dirty="0"/>
              <a:t>Организовать место и оборудование для фокус </a:t>
            </a:r>
            <a:r>
              <a:rPr lang="ru-RU" dirty="0" smtClean="0"/>
              <a:t>теста.</a:t>
            </a:r>
          </a:p>
          <a:p>
            <a:r>
              <a:rPr lang="ru-RU" dirty="0" smtClean="0"/>
              <a:t>Пригласить </a:t>
            </a:r>
            <a:r>
              <a:rPr lang="ru-RU" dirty="0"/>
              <a:t>игроков соответствующих Фокус-группе.</a:t>
            </a:r>
          </a:p>
          <a:p>
            <a:r>
              <a:rPr lang="ru-RU" dirty="0"/>
              <a:t>Провести Фокус тест.</a:t>
            </a:r>
          </a:p>
          <a:p>
            <a:r>
              <a:rPr lang="ru-RU" dirty="0"/>
              <a:t>Сохранить первичные результаты фокус теста.</a:t>
            </a:r>
          </a:p>
          <a:p>
            <a:r>
              <a:rPr lang="ru-RU" dirty="0"/>
              <a:t>Провести </a:t>
            </a:r>
            <a:r>
              <a:rPr lang="ru-RU" dirty="0" smtClean="0"/>
              <a:t>анализ </a:t>
            </a:r>
            <a:r>
              <a:rPr lang="ru-RU" dirty="0"/>
              <a:t>результатов.</a:t>
            </a:r>
          </a:p>
          <a:p>
            <a:r>
              <a:rPr lang="ru-RU" dirty="0"/>
              <a:t>Сохранить конечные результаты.</a:t>
            </a:r>
          </a:p>
          <a:p>
            <a:r>
              <a:rPr lang="ru-RU" dirty="0"/>
              <a:t>Сформировать задачи на </a:t>
            </a:r>
            <a:r>
              <a:rPr lang="ru-RU" dirty="0" smtClean="0"/>
              <a:t>доработку.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6897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Программно</a:t>
            </a:r>
            <a:r>
              <a:rPr lang="ru-RU" dirty="0"/>
              <a:t>-</a:t>
            </a:r>
            <a:r>
              <a:rPr lang="ru-RU" dirty="0" smtClean="0"/>
              <a:t>аппаратное решение.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Комната. </a:t>
            </a:r>
          </a:p>
          <a:p>
            <a:r>
              <a:rPr lang="ru-RU" dirty="0" smtClean="0"/>
              <a:t>Стол, два стула</a:t>
            </a:r>
          </a:p>
          <a:p>
            <a:r>
              <a:rPr lang="ru-RU" dirty="0" smtClean="0"/>
              <a:t>Устройство на котором проводить тест.</a:t>
            </a:r>
          </a:p>
          <a:p>
            <a:r>
              <a:rPr lang="ru-RU" dirty="0" smtClean="0"/>
              <a:t>Два микрофона и микшер.</a:t>
            </a:r>
          </a:p>
          <a:p>
            <a:r>
              <a:rPr lang="ru-RU" dirty="0" smtClean="0"/>
              <a:t>Две камеры.</a:t>
            </a:r>
          </a:p>
          <a:p>
            <a:r>
              <a:rPr lang="ru-RU" dirty="0" smtClean="0"/>
              <a:t>Решение для передачи картинки с устройства в регистратор.</a:t>
            </a:r>
          </a:p>
          <a:p>
            <a:r>
              <a:rPr lang="ru-RU" dirty="0" smtClean="0"/>
              <a:t>Видеозаписывающее устройство (регистратор)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175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Аудио тракт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Микрофоны.</a:t>
            </a:r>
          </a:p>
          <a:p>
            <a:pPr lvl="1"/>
            <a:r>
              <a:rPr lang="ru-RU" dirty="0" smtClean="0"/>
              <a:t>Микрофоны граничного поля.</a:t>
            </a:r>
          </a:p>
          <a:p>
            <a:pPr lvl="1"/>
            <a:r>
              <a:rPr lang="ru-RU" dirty="0" err="1" smtClean="0"/>
              <a:t>Полукардиоидная</a:t>
            </a:r>
            <a:r>
              <a:rPr lang="ru-RU" dirty="0" smtClean="0"/>
              <a:t>.</a:t>
            </a:r>
          </a:p>
          <a:p>
            <a:pPr lvl="1"/>
            <a:r>
              <a:rPr lang="ru-RU" dirty="0" smtClean="0"/>
              <a:t>Чтоб красивенько. </a:t>
            </a:r>
            <a:r>
              <a:rPr lang="ru-RU" dirty="0" smtClean="0">
                <a:sym typeface="Wingdings" panose="05000000000000000000" pitchFamily="2" charset="2"/>
              </a:rPr>
              <a:t></a:t>
            </a:r>
            <a:endParaRPr lang="ru-RU" dirty="0" smtClean="0"/>
          </a:p>
          <a:p>
            <a:r>
              <a:rPr lang="ru-RU" dirty="0" smtClean="0"/>
              <a:t>Микшер.</a:t>
            </a:r>
          </a:p>
          <a:p>
            <a:r>
              <a:rPr lang="ru-RU" dirty="0" smtClean="0"/>
              <a:t>Провода.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797152"/>
            <a:ext cx="2619375" cy="17430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3889703"/>
            <a:ext cx="4361705" cy="2910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753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Видео Тракт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Камеры.</a:t>
            </a:r>
          </a:p>
          <a:p>
            <a:r>
              <a:rPr lang="ru-RU" dirty="0" smtClean="0"/>
              <a:t>Картинка с устройства.</a:t>
            </a:r>
          </a:p>
          <a:p>
            <a:r>
              <a:rPr lang="ru-RU" dirty="0"/>
              <a:t>Видео регистратор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5641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Подбор респондентов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Возрост</a:t>
            </a:r>
            <a:endParaRPr lang="ru-RU" dirty="0" smtClean="0"/>
          </a:p>
          <a:p>
            <a:r>
              <a:rPr lang="ru-RU" dirty="0" smtClean="0"/>
              <a:t>Пол</a:t>
            </a:r>
          </a:p>
          <a:p>
            <a:r>
              <a:rPr lang="ru-RU" dirty="0" smtClean="0"/>
              <a:t>Род занятий.</a:t>
            </a:r>
          </a:p>
          <a:p>
            <a:r>
              <a:rPr lang="ru-RU" dirty="0" smtClean="0"/>
              <a:t>Регулярность пользования </a:t>
            </a:r>
            <a:r>
              <a:rPr lang="ru-RU" dirty="0" smtClean="0"/>
              <a:t>планшетом/смартфоном</a:t>
            </a:r>
            <a:r>
              <a:rPr lang="ru-RU" dirty="0" smtClean="0"/>
              <a:t>.</a:t>
            </a:r>
          </a:p>
          <a:p>
            <a:r>
              <a:rPr lang="ru-RU" dirty="0" smtClean="0"/>
              <a:t>Играет в игры.</a:t>
            </a:r>
          </a:p>
          <a:p>
            <a:r>
              <a:rPr lang="ru-RU" dirty="0" smtClean="0"/>
              <a:t>И </a:t>
            </a:r>
            <a:r>
              <a:rPr lang="ru-RU" dirty="0" err="1" smtClean="0"/>
              <a:t>тд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4525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 к респондентам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Вопросы До</a:t>
            </a:r>
          </a:p>
          <a:p>
            <a:pPr lvl="1"/>
            <a:r>
              <a:rPr lang="ru-RU" dirty="0" smtClean="0"/>
              <a:t>О человеке</a:t>
            </a:r>
          </a:p>
          <a:p>
            <a:pPr lvl="1"/>
            <a:r>
              <a:rPr lang="ru-RU" dirty="0" smtClean="0"/>
              <a:t>О его опыте пользователя</a:t>
            </a:r>
          </a:p>
          <a:p>
            <a:pPr lvl="1"/>
            <a:r>
              <a:rPr lang="ru-RU" dirty="0" smtClean="0"/>
              <a:t>О знакомстве с подобными продуктами</a:t>
            </a:r>
          </a:p>
          <a:p>
            <a:r>
              <a:rPr lang="ru-RU" dirty="0" smtClean="0"/>
              <a:t>Вопросы После</a:t>
            </a:r>
          </a:p>
          <a:p>
            <a:pPr lvl="1"/>
            <a:r>
              <a:rPr lang="ru-RU" dirty="0" smtClean="0"/>
              <a:t>Понравилось ли</a:t>
            </a:r>
          </a:p>
          <a:p>
            <a:pPr lvl="1"/>
            <a:r>
              <a:rPr lang="ru-RU" dirty="0" smtClean="0"/>
              <a:t>Какие ощущения</a:t>
            </a:r>
          </a:p>
          <a:p>
            <a:pPr lvl="1"/>
            <a:r>
              <a:rPr lang="ru-RU" dirty="0" smtClean="0"/>
              <a:t>Специфические вопросы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15197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2439</TotalTime>
  <Words>2179</Words>
  <Application>Microsoft Office PowerPoint</Application>
  <PresentationFormat>On-screen Show (4:3)</PresentationFormat>
  <Paragraphs>198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Тема Office</vt:lpstr>
      <vt:lpstr>Фокус тест</vt:lpstr>
      <vt:lpstr>Цель</vt:lpstr>
      <vt:lpstr>PowerPoint Presentation</vt:lpstr>
      <vt:lpstr>Общий план</vt:lpstr>
      <vt:lpstr>Программно-аппаратное решение.</vt:lpstr>
      <vt:lpstr>Аудио тракт</vt:lpstr>
      <vt:lpstr>Видео Тракт</vt:lpstr>
      <vt:lpstr>Подбор респондентов</vt:lpstr>
      <vt:lpstr>Вопросы к респондентам</vt:lpstr>
      <vt:lpstr>Фокус тест</vt:lpstr>
      <vt:lpstr>Сохранить результаты</vt:lpstr>
      <vt:lpstr>Анализ</vt:lpstr>
      <vt:lpstr>Формирование задач на доработку</vt:lpstr>
      <vt:lpstr>Вопросы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Фокус тест</dc:title>
  <dc:creator>Sven</dc:creator>
  <cp:lastModifiedBy>Sven</cp:lastModifiedBy>
  <cp:revision>54</cp:revision>
  <dcterms:created xsi:type="dcterms:W3CDTF">2016-01-20T22:07:54Z</dcterms:created>
  <dcterms:modified xsi:type="dcterms:W3CDTF">2016-02-17T19:05:39Z</dcterms:modified>
</cp:coreProperties>
</file>